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Alata" panose="020B0604020202020204" charset="0"/>
      <p:regular r:id="rId53"/>
    </p:embeddedFont>
    <p:embeddedFont>
      <p:font typeface="Arimo Bold" panose="020B0604020202020204" charset="0"/>
      <p:regular r:id="rId54"/>
    </p:embeddedFont>
    <p:embeddedFont>
      <p:font typeface="Blueberry" panose="020B0604020202020204" charset="0"/>
      <p:regular r:id="rId55"/>
    </p:embeddedFont>
    <p:embeddedFont>
      <p:font typeface="Calibri (MS)" panose="020B0604020202020204" charset="0"/>
      <p:regular r:id="rId56"/>
    </p:embeddedFont>
    <p:embeddedFont>
      <p:font typeface="Calibri (MS) Bold" panose="020B0604020202020204" charset="0"/>
      <p:regular r:id="rId57"/>
    </p:embeddedFont>
    <p:embeddedFont>
      <p:font typeface="Calibri (MS) Italics" panose="020B0604020202020204" charset="0"/>
      <p:regular r:id="rId58"/>
    </p:embeddedFont>
    <p:embeddedFont>
      <p:font typeface="Canva Sans Bold" panose="020B0604020202020204" charset="0"/>
      <p:regular r:id="rId59"/>
    </p:embeddedFont>
    <p:embeddedFont>
      <p:font typeface="Consolas Bold" panose="020B0709020204030204" pitchFamily="49" charset="0"/>
      <p:regular r:id="rId60"/>
      <p:bold r:id="rId61"/>
    </p:embeddedFont>
    <p:embeddedFont>
      <p:font typeface="Cy Grotesk Key Bold" panose="020B0604020202020204" charset="0"/>
      <p:regular r:id="rId62"/>
    </p:embeddedFont>
    <p:embeddedFont>
      <p:font typeface="Gaegu Bold" panose="020B0604020202020204" charset="0"/>
      <p:regular r:id="rId63"/>
    </p:embeddedFont>
    <p:embeddedFont>
      <p:font typeface="Genty Sans" panose="020B0604020202020204" charset="0"/>
      <p:regular r:id="rId64"/>
    </p:embeddedFont>
    <p:embeddedFont>
      <p:font typeface="Glacial Indifference Bold" panose="020B0604020202020204" charset="0"/>
      <p:regular r:id="rId65"/>
    </p:embeddedFont>
    <p:embeddedFont>
      <p:font typeface="Hero" panose="020B0604020202020204" charset="0"/>
      <p:regular r:id="rId66"/>
    </p:embeddedFont>
    <p:embeddedFont>
      <p:font typeface="Inter Bold" panose="020B0604020202020204" charset="0"/>
      <p:regular r:id="rId67"/>
    </p:embeddedFont>
    <p:embeddedFont>
      <p:font typeface="Lato" panose="020F0502020204030204" pitchFamily="34" charset="0"/>
      <p:regular r:id="rId68"/>
    </p:embeddedFont>
    <p:embeddedFont>
      <p:font typeface="Lato Heavy" panose="020B0604020202020204" charset="0"/>
      <p:regular r:id="rId69"/>
    </p:embeddedFont>
    <p:embeddedFont>
      <p:font typeface="Montserrat Bold" panose="020B0604020202020204" charset="0"/>
      <p:regular r:id="rId70"/>
    </p:embeddedFont>
    <p:embeddedFont>
      <p:font typeface="Opun Bold" panose="020B0604020202020204" charset="-34"/>
      <p:regular r:id="rId71"/>
    </p:embeddedFont>
    <p:embeddedFont>
      <p:font typeface="Opun Medium" panose="020B0604020202020204" charset="-34"/>
      <p:regular r:id="rId72"/>
    </p:embeddedFont>
    <p:embeddedFont>
      <p:font typeface="Poppins" panose="00000500000000000000" pitchFamily="2" charset="0"/>
      <p:regular r:id="rId73"/>
    </p:embeddedFont>
    <p:embeddedFont>
      <p:font typeface="Quicksand" panose="020B0604020202020204" charset="0"/>
      <p:regular r:id="rId74"/>
    </p:embeddedFont>
    <p:embeddedFont>
      <p:font typeface="Quicksand Bold" panose="020B0604020202020204" charset="0"/>
      <p:regular r:id="rId75"/>
    </p:embeddedFont>
    <p:embeddedFont>
      <p:font typeface="Rubik One" panose="020B0604020202020204" charset="-79"/>
      <p:regular r:id="rId76"/>
    </p:embeddedFont>
    <p:embeddedFont>
      <p:font typeface="TAN Headline" panose="020B0604020202020204" charset="0"/>
      <p:regular r:id="rId77"/>
    </p:embeddedFont>
    <p:embeddedFont>
      <p:font typeface="TT Commons Pro" panose="020B0604020202020204" charset="0"/>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19</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18" Type="http://schemas.openxmlformats.org/officeDocument/2006/relationships/image" Target="../media/image108.png"/><Relationship Id="rId3" Type="http://schemas.openxmlformats.org/officeDocument/2006/relationships/image" Target="../media/image95.png"/><Relationship Id="rId21" Type="http://schemas.openxmlformats.org/officeDocument/2006/relationships/image" Target="../media/image111.sv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94.svg"/><Relationship Id="rId25" Type="http://schemas.openxmlformats.org/officeDocument/2006/relationships/image" Target="../media/image115.svg"/><Relationship Id="rId2" Type="http://schemas.openxmlformats.org/officeDocument/2006/relationships/image" Target="../media/image1.png"/><Relationship Id="rId16" Type="http://schemas.openxmlformats.org/officeDocument/2006/relationships/image" Target="../media/image93.png"/><Relationship Id="rId20"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3.svg"/><Relationship Id="rId24" Type="http://schemas.openxmlformats.org/officeDocument/2006/relationships/image" Target="../media/image114.png"/><Relationship Id="rId5" Type="http://schemas.openxmlformats.org/officeDocument/2006/relationships/image" Target="../media/image97.svg"/><Relationship Id="rId15" Type="http://schemas.openxmlformats.org/officeDocument/2006/relationships/image" Target="../media/image107.svg"/><Relationship Id="rId23" Type="http://schemas.openxmlformats.org/officeDocument/2006/relationships/image" Target="../media/image113.svg"/><Relationship Id="rId10" Type="http://schemas.openxmlformats.org/officeDocument/2006/relationships/image" Target="../media/image102.png"/><Relationship Id="rId19" Type="http://schemas.openxmlformats.org/officeDocument/2006/relationships/image" Target="../media/image109.svg"/><Relationship Id="rId4" Type="http://schemas.openxmlformats.org/officeDocument/2006/relationships/image" Target="../media/image96.png"/><Relationship Id="rId9" Type="http://schemas.openxmlformats.org/officeDocument/2006/relationships/image" Target="../media/image101.svg"/><Relationship Id="rId14" Type="http://schemas.openxmlformats.org/officeDocument/2006/relationships/image" Target="../media/image106.png"/><Relationship Id="rId22"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kaggle.com/datasets/kamilpytlak/personal-key-indicators-of-heart-disease?resource=download" TargetMode="Externa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18" Type="http://schemas.openxmlformats.org/officeDocument/2006/relationships/image" Target="../media/image115.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17" Type="http://schemas.openxmlformats.org/officeDocument/2006/relationships/image" Target="../media/image114.png"/><Relationship Id="rId2" Type="http://schemas.openxmlformats.org/officeDocument/2006/relationships/image" Target="../media/image1.png"/><Relationship Id="rId16" Type="http://schemas.openxmlformats.org/officeDocument/2006/relationships/image" Target="../media/image129.svg"/><Relationship Id="rId1" Type="http://schemas.openxmlformats.org/officeDocument/2006/relationships/slideLayout" Target="../slideLayouts/slideLayout7.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4.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8.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43.svg"/><Relationship Id="rId3" Type="http://schemas.openxmlformats.org/officeDocument/2006/relationships/image" Target="../media/image130.png"/><Relationship Id="rId21" Type="http://schemas.openxmlformats.org/officeDocument/2006/relationships/image" Target="../media/image146.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42.png"/><Relationship Id="rId2" Type="http://schemas.openxmlformats.org/officeDocument/2006/relationships/image" Target="../media/image1.png"/><Relationship Id="rId16" Type="http://schemas.openxmlformats.org/officeDocument/2006/relationships/image" Target="../media/image86.svg"/><Relationship Id="rId20" Type="http://schemas.openxmlformats.org/officeDocument/2006/relationships/image" Target="../media/image145.svg"/><Relationship Id="rId1" Type="http://schemas.openxmlformats.org/officeDocument/2006/relationships/slideLayout" Target="../slideLayouts/slideLayout7.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85.png"/><Relationship Id="rId10" Type="http://schemas.openxmlformats.org/officeDocument/2006/relationships/image" Target="../media/image137.svg"/><Relationship Id="rId19" Type="http://schemas.openxmlformats.org/officeDocument/2006/relationships/image" Target="../media/image144.pn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141.svg"/><Relationship Id="rId22" Type="http://schemas.openxmlformats.org/officeDocument/2006/relationships/image" Target="../media/image147.svg"/></Relationships>
</file>

<file path=ppt/slides/_rels/slide1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sv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svg"/><Relationship Id="rId2" Type="http://schemas.openxmlformats.org/officeDocument/2006/relationships/image" Target="../media/image1.png"/><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32" Type="http://schemas.openxmlformats.org/officeDocument/2006/relationships/image" Target="../media/image53.svg"/><Relationship Id="rId37" Type="http://schemas.openxmlformats.org/officeDocument/2006/relationships/image" Target="../media/image58.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36" Type="http://schemas.openxmlformats.org/officeDocument/2006/relationships/image" Target="../media/image57.sv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 Id="rId30" Type="http://schemas.openxmlformats.org/officeDocument/2006/relationships/image" Target="../media/image51.svg"/><Relationship Id="rId35" Type="http://schemas.openxmlformats.org/officeDocument/2006/relationships/image" Target="../media/image56.png"/></Relationships>
</file>

<file path=ppt/slides/_rels/slide3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svg"/></Relationships>
</file>

<file path=ppt/slides/_rels/slide3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3.png"/><Relationship Id="rId4" Type="http://schemas.openxmlformats.org/officeDocument/2006/relationships/image" Target="../media/image166.png"/><Relationship Id="rId9" Type="http://schemas.openxmlformats.org/officeDocument/2006/relationships/image" Target="../media/image171.svg"/></Relationships>
</file>

<file path=ppt/slides/_rels/slide3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4.png"/><Relationship Id="rId4" Type="http://schemas.openxmlformats.org/officeDocument/2006/relationships/image" Target="../media/image166.png"/><Relationship Id="rId9" Type="http://schemas.openxmlformats.org/officeDocument/2006/relationships/image" Target="../media/image171.svg"/></Relationships>
</file>

<file path=ppt/slides/_rels/slide3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5.png"/><Relationship Id="rId4" Type="http://schemas.openxmlformats.org/officeDocument/2006/relationships/image" Target="../media/image166.png"/><Relationship Id="rId9" Type="http://schemas.openxmlformats.org/officeDocument/2006/relationships/image" Target="../media/image171.svg"/></Relationships>
</file>

<file path=ppt/slides/_rels/slide3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6.png"/><Relationship Id="rId4" Type="http://schemas.openxmlformats.org/officeDocument/2006/relationships/image" Target="../media/image166.png"/><Relationship Id="rId9" Type="http://schemas.openxmlformats.org/officeDocument/2006/relationships/image" Target="../media/image171.svg"/></Relationships>
</file>

<file path=ppt/slides/_rels/slide3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7.png"/><Relationship Id="rId4" Type="http://schemas.openxmlformats.org/officeDocument/2006/relationships/image" Target="../media/image166.png"/><Relationship Id="rId9" Type="http://schemas.openxmlformats.org/officeDocument/2006/relationships/image" Target="../media/image171.svg"/></Relationships>
</file>

<file path=ppt/slides/_rels/slide3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svg"/><Relationship Id="rId10" Type="http://schemas.openxmlformats.org/officeDocument/2006/relationships/image" Target="../media/image178.png"/><Relationship Id="rId4" Type="http://schemas.openxmlformats.org/officeDocument/2006/relationships/image" Target="../media/image166.png"/><Relationship Id="rId9" Type="http://schemas.openxmlformats.org/officeDocument/2006/relationships/image" Target="../media/image171.svg"/></Relationships>
</file>

<file path=ppt/slides/_rels/slide3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svg"/><Relationship Id="rId18" Type="http://schemas.openxmlformats.org/officeDocument/2006/relationships/image" Target="../media/image195.png"/><Relationship Id="rId3" Type="http://schemas.openxmlformats.org/officeDocument/2006/relationships/image" Target="../media/image180.svg"/><Relationship Id="rId21" Type="http://schemas.openxmlformats.org/officeDocument/2006/relationships/image" Target="../media/image198.svg"/><Relationship Id="rId7" Type="http://schemas.openxmlformats.org/officeDocument/2006/relationships/image" Target="../media/image184.svg"/><Relationship Id="rId12" Type="http://schemas.openxmlformats.org/officeDocument/2006/relationships/image" Target="../media/image189.png"/><Relationship Id="rId17" Type="http://schemas.openxmlformats.org/officeDocument/2006/relationships/image" Target="../media/image194.svg"/><Relationship Id="rId2" Type="http://schemas.openxmlformats.org/officeDocument/2006/relationships/image" Target="../media/image179.png"/><Relationship Id="rId16" Type="http://schemas.openxmlformats.org/officeDocument/2006/relationships/image" Target="../media/image193.png"/><Relationship Id="rId20"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183.png"/><Relationship Id="rId11" Type="http://schemas.openxmlformats.org/officeDocument/2006/relationships/image" Target="../media/image188.svg"/><Relationship Id="rId24" Type="http://schemas.openxmlformats.org/officeDocument/2006/relationships/image" Target="../media/image201.jpeg"/><Relationship Id="rId5" Type="http://schemas.openxmlformats.org/officeDocument/2006/relationships/image" Target="../media/image182.svg"/><Relationship Id="rId15" Type="http://schemas.openxmlformats.org/officeDocument/2006/relationships/image" Target="../media/image192.svg"/><Relationship Id="rId23" Type="http://schemas.openxmlformats.org/officeDocument/2006/relationships/image" Target="../media/image200.svg"/><Relationship Id="rId10" Type="http://schemas.openxmlformats.org/officeDocument/2006/relationships/image" Target="../media/image187.png"/><Relationship Id="rId19" Type="http://schemas.openxmlformats.org/officeDocument/2006/relationships/image" Target="../media/image196.svg"/><Relationship Id="rId4" Type="http://schemas.openxmlformats.org/officeDocument/2006/relationships/image" Target="../media/image181.png"/><Relationship Id="rId9" Type="http://schemas.openxmlformats.org/officeDocument/2006/relationships/image" Target="../media/image186.svg"/><Relationship Id="rId14" Type="http://schemas.openxmlformats.org/officeDocument/2006/relationships/image" Target="../media/image191.png"/><Relationship Id="rId22" Type="http://schemas.openxmlformats.org/officeDocument/2006/relationships/image" Target="../media/image199.png"/></Relationships>
</file>

<file path=ppt/slides/_rels/slide3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svg"/><Relationship Id="rId7" Type="http://schemas.openxmlformats.org/officeDocument/2006/relationships/image" Target="../media/image207.sv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svg"/><Relationship Id="rId4" Type="http://schemas.openxmlformats.org/officeDocument/2006/relationships/image" Target="../media/image204.png"/><Relationship Id="rId9" Type="http://schemas.openxmlformats.org/officeDocument/2006/relationships/image" Target="../media/image20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2.png"/><Relationship Id="rId3" Type="http://schemas.openxmlformats.org/officeDocument/2006/relationships/image" Target="../media/image24.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8.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 Id="rId14" Type="http://schemas.openxmlformats.org/officeDocument/2006/relationships/image" Target="../media/image210.svg"/></Relationships>
</file>

<file path=ppt/slides/_rels/slide4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21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7.xml.rels><?xml version="1.0" encoding="UTF-8" standalone="yes"?>
<Relationships xmlns="http://schemas.openxmlformats.org/package/2006/relationships"><Relationship Id="rId3" Type="http://schemas.openxmlformats.org/officeDocument/2006/relationships/image" Target="../media/image216.svg"/><Relationship Id="rId2" Type="http://schemas.openxmlformats.org/officeDocument/2006/relationships/image" Target="../media/image215.png"/><Relationship Id="rId1" Type="http://schemas.openxmlformats.org/officeDocument/2006/relationships/slideLayout" Target="../slideLayouts/slideLayout7.xml"/><Relationship Id="rId5" Type="http://schemas.openxmlformats.org/officeDocument/2006/relationships/image" Target="../media/image218.svg"/><Relationship Id="rId4" Type="http://schemas.openxmlformats.org/officeDocument/2006/relationships/image" Target="../media/image217.png"/></Relationships>
</file>

<file path=ppt/slides/_rels/slide4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14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150.png"/></Relationships>
</file>

<file path=ppt/slides/_rels/slide49.xml.rels><?xml version="1.0" encoding="UTF-8" standalone="yes"?>
<Relationships xmlns="http://schemas.openxmlformats.org/package/2006/relationships"><Relationship Id="rId3" Type="http://schemas.openxmlformats.org/officeDocument/2006/relationships/hyperlink" Target="https://www.kaggle.com/datasets/kamilpytlak/personal-key-indicators-of-heart-disease"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7.xml"/><Relationship Id="rId6" Type="http://schemas.openxmlformats.org/officeDocument/2006/relationships/hyperlink" Target="https://reactjs.org" TargetMode="External"/><Relationship Id="rId5" Type="http://schemas.openxmlformats.org/officeDocument/2006/relationships/hyperlink" Target="https://supabase.com" TargetMode="External"/><Relationship Id="rId4" Type="http://schemas.openxmlformats.org/officeDocument/2006/relationships/hyperlink" Target="https://flask.palletsprojects.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5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7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76.svg"/></Relationships>
</file>

<file path=ppt/slides/_rels/slide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7391594" y="1108352"/>
            <a:ext cx="10191361" cy="8537506"/>
          </a:xfrm>
          <a:custGeom>
            <a:avLst/>
            <a:gdLst/>
            <a:ahLst/>
            <a:cxnLst/>
            <a:rect l="l" t="t" r="r" b="b"/>
            <a:pathLst>
              <a:path w="10191361" h="8537506">
                <a:moveTo>
                  <a:pt x="0" y="0"/>
                </a:moveTo>
                <a:lnTo>
                  <a:pt x="10191361" y="0"/>
                </a:lnTo>
                <a:lnTo>
                  <a:pt x="10191361" y="8537506"/>
                </a:lnTo>
                <a:lnTo>
                  <a:pt x="0" y="8537506"/>
                </a:lnTo>
                <a:lnTo>
                  <a:pt x="0" y="0"/>
                </a:lnTo>
                <a:close/>
              </a:path>
            </a:pathLst>
          </a:custGeom>
          <a:blipFill>
            <a:blip r:embed="rId3">
              <a:extLst>
                <a:ext uri="{96DAC541-7B7A-43D3-8B79-37D633B846F1}">
                  <asvg:svgBlip xmlns:asvg="http://schemas.microsoft.com/office/drawing/2016/SVG/main" r:embed="rId4"/>
                </a:ext>
              </a:extLst>
            </a:blip>
            <a:stretch>
              <a:fillRect t="-35" b="-35"/>
            </a:stretch>
          </a:blipFill>
        </p:spPr>
        <p:txBody>
          <a:bodyPr/>
          <a:lstStyle/>
          <a:p>
            <a:endParaRPr lang="en-US"/>
          </a:p>
        </p:txBody>
      </p:sp>
      <p:sp>
        <p:nvSpPr>
          <p:cNvPr id="5" name="Freeform 5"/>
          <p:cNvSpPr/>
          <p:nvPr/>
        </p:nvSpPr>
        <p:spPr>
          <a:xfrm>
            <a:off x="8387551" y="6653117"/>
            <a:ext cx="7887501" cy="2109296"/>
          </a:xfrm>
          <a:custGeom>
            <a:avLst/>
            <a:gdLst/>
            <a:ahLst/>
            <a:cxnLst/>
            <a:rect l="l" t="t" r="r" b="b"/>
            <a:pathLst>
              <a:path w="7887501" h="2109296">
                <a:moveTo>
                  <a:pt x="0" y="0"/>
                </a:moveTo>
                <a:lnTo>
                  <a:pt x="7887501" y="0"/>
                </a:lnTo>
                <a:lnTo>
                  <a:pt x="7887501" y="2109296"/>
                </a:lnTo>
                <a:lnTo>
                  <a:pt x="0" y="2109296"/>
                </a:lnTo>
                <a:lnTo>
                  <a:pt x="0" y="0"/>
                </a:lnTo>
                <a:close/>
              </a:path>
            </a:pathLst>
          </a:custGeom>
          <a:blipFill>
            <a:blip r:embed="rId5">
              <a:extLst>
                <a:ext uri="{96DAC541-7B7A-43D3-8B79-37D633B846F1}">
                  <asvg:svgBlip xmlns:asvg="http://schemas.microsoft.com/office/drawing/2016/SVG/main" r:embed="rId6"/>
                </a:ext>
              </a:extLst>
            </a:blip>
            <a:stretch>
              <a:fillRect t="-69" b="-69"/>
            </a:stretch>
          </a:blipFill>
        </p:spPr>
        <p:txBody>
          <a:bodyPr/>
          <a:lstStyle/>
          <a:p>
            <a:endParaRPr lang="en-US"/>
          </a:p>
        </p:txBody>
      </p:sp>
      <p:sp>
        <p:nvSpPr>
          <p:cNvPr id="6" name="Freeform 6"/>
          <p:cNvSpPr/>
          <p:nvPr/>
        </p:nvSpPr>
        <p:spPr>
          <a:xfrm rot="496910">
            <a:off x="10587231" y="499868"/>
            <a:ext cx="4370938" cy="1684798"/>
          </a:xfrm>
          <a:custGeom>
            <a:avLst/>
            <a:gdLst/>
            <a:ahLst/>
            <a:cxnLst/>
            <a:rect l="l" t="t" r="r" b="b"/>
            <a:pathLst>
              <a:path w="4370938" h="1684798">
                <a:moveTo>
                  <a:pt x="0" y="0"/>
                </a:moveTo>
                <a:lnTo>
                  <a:pt x="4370938" y="0"/>
                </a:lnTo>
                <a:lnTo>
                  <a:pt x="4370938" y="1684798"/>
                </a:lnTo>
                <a:lnTo>
                  <a:pt x="0" y="1684798"/>
                </a:lnTo>
                <a:lnTo>
                  <a:pt x="0" y="0"/>
                </a:lnTo>
                <a:close/>
              </a:path>
            </a:pathLst>
          </a:custGeom>
          <a:blipFill>
            <a:blip r:embed="rId7">
              <a:extLst>
                <a:ext uri="{96DAC541-7B7A-43D3-8B79-37D633B846F1}">
                  <asvg:svgBlip xmlns:asvg="http://schemas.microsoft.com/office/drawing/2016/SVG/main" r:embed="rId8"/>
                </a:ext>
              </a:extLst>
            </a:blip>
            <a:stretch>
              <a:fillRect t="-304" b="-304"/>
            </a:stretch>
          </a:blipFill>
        </p:spPr>
        <p:txBody>
          <a:bodyPr/>
          <a:lstStyle/>
          <a:p>
            <a:endParaRPr lang="en-US"/>
          </a:p>
        </p:txBody>
      </p:sp>
      <p:sp>
        <p:nvSpPr>
          <p:cNvPr id="7" name="TextBox 7"/>
          <p:cNvSpPr txBox="1"/>
          <p:nvPr/>
        </p:nvSpPr>
        <p:spPr>
          <a:xfrm rot="230099">
            <a:off x="8679748" y="2628213"/>
            <a:ext cx="7674429" cy="4679357"/>
          </a:xfrm>
          <a:prstGeom prst="rect">
            <a:avLst/>
          </a:prstGeom>
        </p:spPr>
        <p:txBody>
          <a:bodyPr lIns="0" tIns="0" rIns="0" bIns="0" rtlCol="0" anchor="t">
            <a:spAutoFit/>
          </a:bodyPr>
          <a:lstStyle/>
          <a:p>
            <a:pPr algn="ctr">
              <a:lnSpc>
                <a:spcPts val="17297"/>
              </a:lnSpc>
            </a:pPr>
            <a:r>
              <a:rPr lang="en-US" sz="15040">
                <a:solidFill>
                  <a:srgbClr val="F54553"/>
                </a:solidFill>
                <a:latin typeface="Genty Sans"/>
                <a:ea typeface="Genty Sans"/>
                <a:cs typeface="Genty Sans"/>
                <a:sym typeface="Genty Sans"/>
              </a:rPr>
              <a:t>HEART FAILURE</a:t>
            </a:r>
          </a:p>
        </p:txBody>
      </p:sp>
      <p:sp>
        <p:nvSpPr>
          <p:cNvPr id="8" name="TextBox 8"/>
          <p:cNvSpPr txBox="1"/>
          <p:nvPr/>
        </p:nvSpPr>
        <p:spPr>
          <a:xfrm rot="230099">
            <a:off x="8779133" y="7024357"/>
            <a:ext cx="7113893" cy="1675619"/>
          </a:xfrm>
          <a:prstGeom prst="rect">
            <a:avLst/>
          </a:prstGeom>
        </p:spPr>
        <p:txBody>
          <a:bodyPr lIns="0" tIns="0" rIns="0" bIns="0" rtlCol="0" anchor="t">
            <a:spAutoFit/>
          </a:bodyPr>
          <a:lstStyle/>
          <a:p>
            <a:pPr algn="ctr">
              <a:lnSpc>
                <a:spcPts val="8848"/>
              </a:lnSpc>
            </a:pPr>
            <a:r>
              <a:rPr lang="en-US" sz="6320" b="1">
                <a:solidFill>
                  <a:srgbClr val="FFFFFF"/>
                </a:solidFill>
                <a:latin typeface="Arimo Bold"/>
                <a:ea typeface="Arimo Bold"/>
                <a:cs typeface="Arimo Bold"/>
                <a:sym typeface="Arimo Bold"/>
              </a:rPr>
              <a:t>prediction system</a:t>
            </a:r>
          </a:p>
        </p:txBody>
      </p:sp>
      <p:grpSp>
        <p:nvGrpSpPr>
          <p:cNvPr id="9" name="Group 9"/>
          <p:cNvGrpSpPr/>
          <p:nvPr/>
        </p:nvGrpSpPr>
        <p:grpSpPr>
          <a:xfrm rot="-620165">
            <a:off x="890971" y="585277"/>
            <a:ext cx="5817299" cy="9001601"/>
            <a:chOff x="0" y="0"/>
            <a:chExt cx="7756399" cy="12002135"/>
          </a:xfrm>
        </p:grpSpPr>
        <p:sp>
          <p:nvSpPr>
            <p:cNvPr id="10" name="Freeform 10"/>
            <p:cNvSpPr/>
            <p:nvPr/>
          </p:nvSpPr>
          <p:spPr>
            <a:xfrm>
              <a:off x="0" y="0"/>
              <a:ext cx="7756398" cy="12002135"/>
            </a:xfrm>
            <a:custGeom>
              <a:avLst/>
              <a:gdLst/>
              <a:ahLst/>
              <a:cxnLst/>
              <a:rect l="l" t="t" r="r" b="b"/>
              <a:pathLst>
                <a:path w="7756398" h="12002135">
                  <a:moveTo>
                    <a:pt x="0" y="0"/>
                  </a:moveTo>
                  <a:lnTo>
                    <a:pt x="7756398" y="0"/>
                  </a:lnTo>
                  <a:lnTo>
                    <a:pt x="7756398" y="12002135"/>
                  </a:lnTo>
                  <a:lnTo>
                    <a:pt x="0" y="12002135"/>
                  </a:lnTo>
                  <a:lnTo>
                    <a:pt x="0" y="0"/>
                  </a:lnTo>
                  <a:close/>
                </a:path>
              </a:pathLst>
            </a:custGeom>
            <a:blipFill>
              <a:blip r:embed="rId9"/>
              <a:stretch>
                <a:fillRect l="-75" r="-75"/>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grpSp>
        <p:nvGrpSpPr>
          <p:cNvPr id="4" name="Group 4"/>
          <p:cNvGrpSpPr/>
          <p:nvPr/>
        </p:nvGrpSpPr>
        <p:grpSpPr>
          <a:xfrm>
            <a:off x="6646545" y="3056042"/>
            <a:ext cx="5905500" cy="5905500"/>
            <a:chOff x="0" y="0"/>
            <a:chExt cx="7874000" cy="7874000"/>
          </a:xfrm>
        </p:grpSpPr>
        <p:sp>
          <p:nvSpPr>
            <p:cNvPr id="5" name="Freeform 5"/>
            <p:cNvSpPr/>
            <p:nvPr/>
          </p:nvSpPr>
          <p:spPr>
            <a:xfrm>
              <a:off x="0" y="0"/>
              <a:ext cx="7874000" cy="7874000"/>
            </a:xfrm>
            <a:custGeom>
              <a:avLst/>
              <a:gdLst/>
              <a:ahLst/>
              <a:cxnLst/>
              <a:rect l="l" t="t" r="r" b="b"/>
              <a:pathLst>
                <a:path w="7874000" h="7874000">
                  <a:moveTo>
                    <a:pt x="0" y="0"/>
                  </a:moveTo>
                  <a:lnTo>
                    <a:pt x="7874000" y="0"/>
                  </a:lnTo>
                  <a:lnTo>
                    <a:pt x="7874000" y="7874000"/>
                  </a:lnTo>
                  <a:lnTo>
                    <a:pt x="0" y="7874000"/>
                  </a:lnTo>
                  <a:lnTo>
                    <a:pt x="0" y="0"/>
                  </a:lnTo>
                  <a:close/>
                </a:path>
              </a:pathLst>
            </a:custGeom>
            <a:blipFill>
              <a:blip r:embed="rId3"/>
              <a:stretch>
                <a:fillRect l="-1419" r="-1419"/>
              </a:stretch>
            </a:blipFill>
          </p:spPr>
          <p:txBody>
            <a:bodyPr/>
            <a:lstStyle/>
            <a:p>
              <a:endParaRPr lang="en-US"/>
            </a:p>
          </p:txBody>
        </p:sp>
      </p:grpSp>
      <p:sp>
        <p:nvSpPr>
          <p:cNvPr id="6" name="Freeform 6"/>
          <p:cNvSpPr/>
          <p:nvPr/>
        </p:nvSpPr>
        <p:spPr>
          <a:xfrm flipH="1">
            <a:off x="268762" y="4875142"/>
            <a:ext cx="5197792" cy="1653843"/>
          </a:xfrm>
          <a:custGeom>
            <a:avLst/>
            <a:gdLst/>
            <a:ahLst/>
            <a:cxnLst/>
            <a:rect l="l" t="t" r="r" b="b"/>
            <a:pathLst>
              <a:path w="5197792" h="1653843">
                <a:moveTo>
                  <a:pt x="5197792" y="0"/>
                </a:moveTo>
                <a:lnTo>
                  <a:pt x="0" y="0"/>
                </a:lnTo>
                <a:lnTo>
                  <a:pt x="0" y="1653843"/>
                </a:lnTo>
                <a:lnTo>
                  <a:pt x="5197792" y="1653843"/>
                </a:lnTo>
                <a:lnTo>
                  <a:pt x="5197792" y="0"/>
                </a:lnTo>
                <a:close/>
              </a:path>
            </a:pathLst>
          </a:custGeom>
          <a:blipFill>
            <a:blip r:embed="rId4">
              <a:extLst>
                <a:ext uri="{96DAC541-7B7A-43D3-8B79-37D633B846F1}">
                  <asvg:svgBlip xmlns:asvg="http://schemas.microsoft.com/office/drawing/2016/SVG/main" r:embed="rId5"/>
                </a:ext>
              </a:extLst>
            </a:blip>
            <a:stretch>
              <a:fillRect l="-13" r="-13"/>
            </a:stretch>
          </a:blipFill>
        </p:spPr>
        <p:txBody>
          <a:bodyPr/>
          <a:lstStyle/>
          <a:p>
            <a:endParaRPr lang="en-US"/>
          </a:p>
        </p:txBody>
      </p:sp>
      <p:sp>
        <p:nvSpPr>
          <p:cNvPr id="7" name="Freeform 7"/>
          <p:cNvSpPr/>
          <p:nvPr/>
        </p:nvSpPr>
        <p:spPr>
          <a:xfrm>
            <a:off x="988605" y="1955909"/>
            <a:ext cx="4095750" cy="2018088"/>
          </a:xfrm>
          <a:custGeom>
            <a:avLst/>
            <a:gdLst/>
            <a:ahLst/>
            <a:cxnLst/>
            <a:rect l="l" t="t" r="r" b="b"/>
            <a:pathLst>
              <a:path w="4095750" h="2018088">
                <a:moveTo>
                  <a:pt x="0" y="0"/>
                </a:moveTo>
                <a:lnTo>
                  <a:pt x="4095750" y="0"/>
                </a:lnTo>
                <a:lnTo>
                  <a:pt x="4095750" y="2018088"/>
                </a:lnTo>
                <a:lnTo>
                  <a:pt x="0" y="2018088"/>
                </a:lnTo>
                <a:lnTo>
                  <a:pt x="0" y="0"/>
                </a:lnTo>
                <a:close/>
              </a:path>
            </a:pathLst>
          </a:custGeom>
          <a:blipFill>
            <a:blip r:embed="rId6">
              <a:extLst>
                <a:ext uri="{96DAC541-7B7A-43D3-8B79-37D633B846F1}">
                  <asvg:svgBlip xmlns:asvg="http://schemas.microsoft.com/office/drawing/2016/SVG/main" r:embed="rId7"/>
                </a:ext>
              </a:extLst>
            </a:blip>
            <a:stretch>
              <a:fillRect l="-86" r="-86"/>
            </a:stretch>
          </a:blipFill>
        </p:spPr>
        <p:txBody>
          <a:bodyPr/>
          <a:lstStyle/>
          <a:p>
            <a:endParaRPr lang="en-US"/>
          </a:p>
        </p:txBody>
      </p:sp>
      <p:sp>
        <p:nvSpPr>
          <p:cNvPr id="8" name="Freeform 8"/>
          <p:cNvSpPr/>
          <p:nvPr/>
        </p:nvSpPr>
        <p:spPr>
          <a:xfrm flipH="1">
            <a:off x="13572676" y="7669505"/>
            <a:ext cx="4286250" cy="2111952"/>
          </a:xfrm>
          <a:custGeom>
            <a:avLst/>
            <a:gdLst/>
            <a:ahLst/>
            <a:cxnLst/>
            <a:rect l="l" t="t" r="r" b="b"/>
            <a:pathLst>
              <a:path w="4286250" h="2111952">
                <a:moveTo>
                  <a:pt x="4286250" y="0"/>
                </a:moveTo>
                <a:lnTo>
                  <a:pt x="0" y="0"/>
                </a:lnTo>
                <a:lnTo>
                  <a:pt x="0" y="2111952"/>
                </a:lnTo>
                <a:lnTo>
                  <a:pt x="4286250" y="2111952"/>
                </a:lnTo>
                <a:lnTo>
                  <a:pt x="4286250" y="0"/>
                </a:lnTo>
                <a:close/>
              </a:path>
            </a:pathLst>
          </a:custGeom>
          <a:blipFill>
            <a:blip r:embed="rId8">
              <a:extLst>
                <a:ext uri="{96DAC541-7B7A-43D3-8B79-37D633B846F1}">
                  <asvg:svgBlip xmlns:asvg="http://schemas.microsoft.com/office/drawing/2016/SVG/main" r:embed="rId9"/>
                </a:ext>
              </a:extLst>
            </a:blip>
            <a:stretch>
              <a:fillRect l="-49" r="-49"/>
            </a:stretch>
          </a:blipFill>
        </p:spPr>
        <p:txBody>
          <a:bodyPr/>
          <a:lstStyle/>
          <a:p>
            <a:endParaRPr lang="en-US"/>
          </a:p>
        </p:txBody>
      </p:sp>
      <p:sp>
        <p:nvSpPr>
          <p:cNvPr id="9" name="Freeform 9"/>
          <p:cNvSpPr/>
          <p:nvPr/>
        </p:nvSpPr>
        <p:spPr>
          <a:xfrm>
            <a:off x="13711067" y="1627292"/>
            <a:ext cx="3929062" cy="2857500"/>
          </a:xfrm>
          <a:custGeom>
            <a:avLst/>
            <a:gdLst/>
            <a:ahLst/>
            <a:cxnLst/>
            <a:rect l="l" t="t" r="r" b="b"/>
            <a:pathLst>
              <a:path w="3929062" h="2857500">
                <a:moveTo>
                  <a:pt x="0" y="0"/>
                </a:moveTo>
                <a:lnTo>
                  <a:pt x="3929062" y="0"/>
                </a:lnTo>
                <a:lnTo>
                  <a:pt x="3929062" y="2857500"/>
                </a:lnTo>
                <a:lnTo>
                  <a:pt x="0" y="2857500"/>
                </a:lnTo>
                <a:lnTo>
                  <a:pt x="0" y="0"/>
                </a:lnTo>
                <a:close/>
              </a:path>
            </a:pathLst>
          </a:custGeom>
          <a:blipFill>
            <a:blip r:embed="rId10">
              <a:extLst>
                <a:ext uri="{96DAC541-7B7A-43D3-8B79-37D633B846F1}">
                  <asvg:svgBlip xmlns:asvg="http://schemas.microsoft.com/office/drawing/2016/SVG/main" r:embed="rId11"/>
                </a:ext>
              </a:extLst>
            </a:blip>
            <a:stretch>
              <a:fillRect t="-771" b="-771"/>
            </a:stretch>
          </a:blipFill>
        </p:spPr>
        <p:txBody>
          <a:bodyPr/>
          <a:lstStyle/>
          <a:p>
            <a:endParaRPr lang="en-US"/>
          </a:p>
        </p:txBody>
      </p:sp>
      <p:sp>
        <p:nvSpPr>
          <p:cNvPr id="10" name="Freeform 10"/>
          <p:cNvSpPr/>
          <p:nvPr/>
        </p:nvSpPr>
        <p:spPr>
          <a:xfrm flipH="1" flipV="1">
            <a:off x="13858426" y="5023214"/>
            <a:ext cx="4067175" cy="2004008"/>
          </a:xfrm>
          <a:custGeom>
            <a:avLst/>
            <a:gdLst/>
            <a:ahLst/>
            <a:cxnLst/>
            <a:rect l="l" t="t" r="r" b="b"/>
            <a:pathLst>
              <a:path w="4067175" h="2004008">
                <a:moveTo>
                  <a:pt x="4067175" y="2004008"/>
                </a:moveTo>
                <a:lnTo>
                  <a:pt x="0" y="2004008"/>
                </a:lnTo>
                <a:lnTo>
                  <a:pt x="0" y="0"/>
                </a:lnTo>
                <a:lnTo>
                  <a:pt x="4067175" y="0"/>
                </a:lnTo>
                <a:lnTo>
                  <a:pt x="4067175" y="2004008"/>
                </a:lnTo>
                <a:close/>
              </a:path>
            </a:pathLst>
          </a:custGeom>
          <a:blipFill>
            <a:blip r:embed="rId12">
              <a:extLst>
                <a:ext uri="{96DAC541-7B7A-43D3-8B79-37D633B846F1}">
                  <asvg:svgBlip xmlns:asvg="http://schemas.microsoft.com/office/drawing/2016/SVG/main" r:embed="rId13"/>
                </a:ext>
              </a:extLst>
            </a:blip>
            <a:stretch>
              <a:fillRect t="-26" b="-26"/>
            </a:stretch>
          </a:blipFill>
        </p:spPr>
        <p:txBody>
          <a:bodyPr/>
          <a:lstStyle/>
          <a:p>
            <a:endParaRPr lang="en-US"/>
          </a:p>
        </p:txBody>
      </p:sp>
      <p:sp>
        <p:nvSpPr>
          <p:cNvPr id="11" name="Freeform 11"/>
          <p:cNvSpPr/>
          <p:nvPr/>
        </p:nvSpPr>
        <p:spPr>
          <a:xfrm flipH="1" flipV="1">
            <a:off x="391158" y="7430130"/>
            <a:ext cx="4953000" cy="1684020"/>
          </a:xfrm>
          <a:custGeom>
            <a:avLst/>
            <a:gdLst/>
            <a:ahLst/>
            <a:cxnLst/>
            <a:rect l="l" t="t" r="r" b="b"/>
            <a:pathLst>
              <a:path w="4953000" h="1684020">
                <a:moveTo>
                  <a:pt x="4953000" y="1684020"/>
                </a:moveTo>
                <a:lnTo>
                  <a:pt x="0" y="1684020"/>
                </a:lnTo>
                <a:lnTo>
                  <a:pt x="0" y="0"/>
                </a:lnTo>
                <a:lnTo>
                  <a:pt x="4953000" y="0"/>
                </a:lnTo>
                <a:lnTo>
                  <a:pt x="4953000" y="1684020"/>
                </a:lnTo>
                <a:close/>
              </a:path>
            </a:pathLst>
          </a:custGeom>
          <a:blipFill>
            <a:blip r:embed="rId14">
              <a:extLst>
                <a:ext uri="{96DAC541-7B7A-43D3-8B79-37D633B846F1}">
                  <asvg:svgBlip xmlns:asvg="http://schemas.microsoft.com/office/drawing/2016/SVG/main" r:embed="rId15"/>
                </a:ext>
              </a:extLst>
            </a:blip>
            <a:stretch>
              <a:fillRect t="-56" b="-56"/>
            </a:stretch>
          </a:blipFill>
        </p:spPr>
        <p:txBody>
          <a:bodyPr/>
          <a:lstStyle/>
          <a:p>
            <a:endParaRPr lang="en-US"/>
          </a:p>
        </p:txBody>
      </p:sp>
      <p:sp>
        <p:nvSpPr>
          <p:cNvPr id="12" name="Freeform 12"/>
          <p:cNvSpPr/>
          <p:nvPr/>
        </p:nvSpPr>
        <p:spPr>
          <a:xfrm rot="-4663980">
            <a:off x="12474353" y="7773197"/>
            <a:ext cx="497113" cy="1559570"/>
          </a:xfrm>
          <a:custGeom>
            <a:avLst/>
            <a:gdLst/>
            <a:ahLst/>
            <a:cxnLst/>
            <a:rect l="l" t="t" r="r" b="b"/>
            <a:pathLst>
              <a:path w="497113" h="1559570">
                <a:moveTo>
                  <a:pt x="0" y="0"/>
                </a:moveTo>
                <a:lnTo>
                  <a:pt x="497113" y="0"/>
                </a:lnTo>
                <a:lnTo>
                  <a:pt x="497113" y="1559570"/>
                </a:lnTo>
                <a:lnTo>
                  <a:pt x="0" y="1559570"/>
                </a:lnTo>
                <a:lnTo>
                  <a:pt x="0" y="0"/>
                </a:lnTo>
                <a:close/>
              </a:path>
            </a:pathLst>
          </a:custGeom>
          <a:blipFill>
            <a:blip r:embed="rId16">
              <a:extLst>
                <a:ext uri="{96DAC541-7B7A-43D3-8B79-37D633B846F1}">
                  <asvg:svgBlip xmlns:asvg="http://schemas.microsoft.com/office/drawing/2016/SVG/main" r:embed="rId17"/>
                </a:ext>
              </a:extLst>
            </a:blip>
            <a:stretch>
              <a:fillRect l="-386" r="-386"/>
            </a:stretch>
          </a:blipFill>
        </p:spPr>
        <p:txBody>
          <a:bodyPr/>
          <a:lstStyle/>
          <a:p>
            <a:endParaRPr lang="en-US"/>
          </a:p>
        </p:txBody>
      </p:sp>
      <p:sp>
        <p:nvSpPr>
          <p:cNvPr id="13" name="Freeform 13"/>
          <p:cNvSpPr/>
          <p:nvPr/>
        </p:nvSpPr>
        <p:spPr>
          <a:xfrm rot="-10800000">
            <a:off x="5540901" y="5773296"/>
            <a:ext cx="1218344" cy="263299"/>
          </a:xfrm>
          <a:custGeom>
            <a:avLst/>
            <a:gdLst/>
            <a:ahLst/>
            <a:cxnLst/>
            <a:rect l="l" t="t" r="r" b="b"/>
            <a:pathLst>
              <a:path w="1218344" h="263299">
                <a:moveTo>
                  <a:pt x="0" y="0"/>
                </a:moveTo>
                <a:lnTo>
                  <a:pt x="1218344" y="0"/>
                </a:lnTo>
                <a:lnTo>
                  <a:pt x="1218344" y="263299"/>
                </a:lnTo>
                <a:lnTo>
                  <a:pt x="0" y="263299"/>
                </a:lnTo>
                <a:lnTo>
                  <a:pt x="0" y="0"/>
                </a:lnTo>
                <a:close/>
              </a:path>
            </a:pathLst>
          </a:custGeom>
          <a:blipFill>
            <a:blip r:embed="rId18">
              <a:extLst>
                <a:ext uri="{96DAC541-7B7A-43D3-8B79-37D633B846F1}">
                  <asvg:svgBlip xmlns:asvg="http://schemas.microsoft.com/office/drawing/2016/SVG/main" r:embed="rId19"/>
                </a:ext>
              </a:extLst>
            </a:blip>
            <a:stretch>
              <a:fillRect t="-610" b="-610"/>
            </a:stretch>
          </a:blipFill>
        </p:spPr>
        <p:txBody>
          <a:bodyPr/>
          <a:lstStyle/>
          <a:p>
            <a:endParaRPr lang="en-US"/>
          </a:p>
        </p:txBody>
      </p:sp>
      <p:sp>
        <p:nvSpPr>
          <p:cNvPr id="14" name="Freeform 14"/>
          <p:cNvSpPr/>
          <p:nvPr/>
        </p:nvSpPr>
        <p:spPr>
          <a:xfrm>
            <a:off x="5745273" y="7991299"/>
            <a:ext cx="1726735" cy="561683"/>
          </a:xfrm>
          <a:custGeom>
            <a:avLst/>
            <a:gdLst/>
            <a:ahLst/>
            <a:cxnLst/>
            <a:rect l="l" t="t" r="r" b="b"/>
            <a:pathLst>
              <a:path w="1726735" h="561683">
                <a:moveTo>
                  <a:pt x="0" y="0"/>
                </a:moveTo>
                <a:lnTo>
                  <a:pt x="1726735" y="0"/>
                </a:lnTo>
                <a:lnTo>
                  <a:pt x="1726735" y="561683"/>
                </a:lnTo>
                <a:lnTo>
                  <a:pt x="0" y="561683"/>
                </a:lnTo>
                <a:lnTo>
                  <a:pt x="0" y="0"/>
                </a:lnTo>
                <a:close/>
              </a:path>
            </a:pathLst>
          </a:custGeom>
          <a:blipFill>
            <a:blip r:embed="rId20">
              <a:extLst>
                <a:ext uri="{96DAC541-7B7A-43D3-8B79-37D633B846F1}">
                  <asvg:svgBlip xmlns:asvg="http://schemas.microsoft.com/office/drawing/2016/SVG/main" r:embed="rId21"/>
                </a:ext>
              </a:extLst>
            </a:blip>
            <a:stretch>
              <a:fillRect l="-171" r="-171"/>
            </a:stretch>
          </a:blipFill>
        </p:spPr>
        <p:txBody>
          <a:bodyPr/>
          <a:lstStyle/>
          <a:p>
            <a:endParaRPr lang="en-US"/>
          </a:p>
        </p:txBody>
      </p:sp>
      <p:sp>
        <p:nvSpPr>
          <p:cNvPr id="15" name="Freeform 15"/>
          <p:cNvSpPr/>
          <p:nvPr/>
        </p:nvSpPr>
        <p:spPr>
          <a:xfrm>
            <a:off x="11908118" y="3686923"/>
            <a:ext cx="1498149" cy="515393"/>
          </a:xfrm>
          <a:custGeom>
            <a:avLst/>
            <a:gdLst/>
            <a:ahLst/>
            <a:cxnLst/>
            <a:rect l="l" t="t" r="r" b="b"/>
            <a:pathLst>
              <a:path w="1498149" h="515393">
                <a:moveTo>
                  <a:pt x="0" y="0"/>
                </a:moveTo>
                <a:lnTo>
                  <a:pt x="1498149" y="0"/>
                </a:lnTo>
                <a:lnTo>
                  <a:pt x="1498149" y="515393"/>
                </a:lnTo>
                <a:lnTo>
                  <a:pt x="0" y="515393"/>
                </a:lnTo>
                <a:lnTo>
                  <a:pt x="0" y="0"/>
                </a:lnTo>
                <a:close/>
              </a:path>
            </a:pathLst>
          </a:custGeom>
          <a:blipFill>
            <a:blip r:embed="rId22">
              <a:extLst>
                <a:ext uri="{96DAC541-7B7A-43D3-8B79-37D633B846F1}">
                  <asvg:svgBlip xmlns:asvg="http://schemas.microsoft.com/office/drawing/2016/SVG/main" r:embed="rId23"/>
                </a:ext>
              </a:extLst>
            </a:blip>
            <a:stretch>
              <a:fillRect t="-593" b="-593"/>
            </a:stretch>
          </a:blipFill>
        </p:spPr>
        <p:txBody>
          <a:bodyPr/>
          <a:lstStyle/>
          <a:p>
            <a:endParaRPr lang="en-US"/>
          </a:p>
        </p:txBody>
      </p:sp>
      <p:sp>
        <p:nvSpPr>
          <p:cNvPr id="16" name="Freeform 16"/>
          <p:cNvSpPr/>
          <p:nvPr/>
        </p:nvSpPr>
        <p:spPr>
          <a:xfrm>
            <a:off x="5442185" y="3445579"/>
            <a:ext cx="1885735" cy="613403"/>
          </a:xfrm>
          <a:custGeom>
            <a:avLst/>
            <a:gdLst/>
            <a:ahLst/>
            <a:cxnLst/>
            <a:rect l="l" t="t" r="r" b="b"/>
            <a:pathLst>
              <a:path w="1885735" h="613403">
                <a:moveTo>
                  <a:pt x="0" y="0"/>
                </a:moveTo>
                <a:lnTo>
                  <a:pt x="1885735" y="0"/>
                </a:lnTo>
                <a:lnTo>
                  <a:pt x="1885735" y="613403"/>
                </a:lnTo>
                <a:lnTo>
                  <a:pt x="0" y="613403"/>
                </a:lnTo>
                <a:lnTo>
                  <a:pt x="0" y="0"/>
                </a:lnTo>
                <a:close/>
              </a:path>
            </a:pathLst>
          </a:custGeom>
          <a:blipFill>
            <a:blip r:embed="rId20">
              <a:extLst>
                <a:ext uri="{96DAC541-7B7A-43D3-8B79-37D633B846F1}">
                  <asvg:svgBlip xmlns:asvg="http://schemas.microsoft.com/office/drawing/2016/SVG/main" r:embed="rId21"/>
                </a:ext>
              </a:extLst>
            </a:blip>
            <a:stretch>
              <a:fillRect t="-460" b="-460"/>
            </a:stretch>
          </a:blipFill>
        </p:spPr>
        <p:txBody>
          <a:bodyPr/>
          <a:lstStyle/>
          <a:p>
            <a:endParaRPr lang="en-US"/>
          </a:p>
        </p:txBody>
      </p:sp>
      <p:sp>
        <p:nvSpPr>
          <p:cNvPr id="17" name="Freeform 17"/>
          <p:cNvSpPr/>
          <p:nvPr/>
        </p:nvSpPr>
        <p:spPr>
          <a:xfrm>
            <a:off x="5084355" y="320094"/>
            <a:ext cx="7206198" cy="1781896"/>
          </a:xfrm>
          <a:custGeom>
            <a:avLst/>
            <a:gdLst/>
            <a:ahLst/>
            <a:cxnLst/>
            <a:rect l="l" t="t" r="r" b="b"/>
            <a:pathLst>
              <a:path w="7206198" h="1781896">
                <a:moveTo>
                  <a:pt x="0" y="0"/>
                </a:moveTo>
                <a:lnTo>
                  <a:pt x="7206198" y="0"/>
                </a:lnTo>
                <a:lnTo>
                  <a:pt x="7206198" y="1781896"/>
                </a:lnTo>
                <a:lnTo>
                  <a:pt x="0" y="1781896"/>
                </a:lnTo>
                <a:lnTo>
                  <a:pt x="0" y="0"/>
                </a:lnTo>
                <a:close/>
              </a:path>
            </a:pathLst>
          </a:custGeom>
          <a:blipFill>
            <a:blip r:embed="rId24">
              <a:extLst>
                <a:ext uri="{96DAC541-7B7A-43D3-8B79-37D633B846F1}">
                  <asvg:svgBlip xmlns:asvg="http://schemas.microsoft.com/office/drawing/2016/SVG/main" r:embed="rId25"/>
                </a:ext>
              </a:extLst>
            </a:blip>
            <a:stretch>
              <a:fillRect l="-46" r="-46"/>
            </a:stretch>
          </a:blipFill>
        </p:spPr>
        <p:txBody>
          <a:bodyPr/>
          <a:lstStyle/>
          <a:p>
            <a:endParaRPr lang="en-US"/>
          </a:p>
        </p:txBody>
      </p:sp>
      <p:sp>
        <p:nvSpPr>
          <p:cNvPr id="18" name="TextBox 18"/>
          <p:cNvSpPr txBox="1"/>
          <p:nvPr/>
        </p:nvSpPr>
        <p:spPr>
          <a:xfrm>
            <a:off x="5540901" y="601197"/>
            <a:ext cx="6293104" cy="1448289"/>
          </a:xfrm>
          <a:prstGeom prst="rect">
            <a:avLst/>
          </a:prstGeom>
        </p:spPr>
        <p:txBody>
          <a:bodyPr lIns="0" tIns="0" rIns="0" bIns="0" rtlCol="0" anchor="t">
            <a:spAutoFit/>
          </a:bodyPr>
          <a:lstStyle/>
          <a:p>
            <a:pPr algn="ctr">
              <a:lnSpc>
                <a:spcPts val="4144"/>
              </a:lnSpc>
            </a:pPr>
            <a:r>
              <a:rPr lang="en-US" sz="4144" b="1" spc="438">
                <a:solidFill>
                  <a:srgbClr val="000000"/>
                </a:solidFill>
                <a:latin typeface="Quicksand Bold"/>
                <a:ea typeface="Quicksand Bold"/>
                <a:cs typeface="Quicksand Bold"/>
                <a:sym typeface="Quicksand Bold"/>
              </a:rPr>
              <a:t>WHAT ARE THE OBJECTIVES OF PROJECT?</a:t>
            </a:r>
          </a:p>
        </p:txBody>
      </p:sp>
      <p:sp>
        <p:nvSpPr>
          <p:cNvPr id="19" name="TextBox 19"/>
          <p:cNvSpPr txBox="1"/>
          <p:nvPr/>
        </p:nvSpPr>
        <p:spPr>
          <a:xfrm>
            <a:off x="488641" y="5261653"/>
            <a:ext cx="4758034" cy="1080435"/>
          </a:xfrm>
          <a:prstGeom prst="rect">
            <a:avLst/>
          </a:prstGeom>
        </p:spPr>
        <p:txBody>
          <a:bodyPr lIns="0" tIns="0" rIns="0" bIns="0" rtlCol="0" anchor="t">
            <a:spAutoFit/>
          </a:bodyPr>
          <a:lstStyle/>
          <a:p>
            <a:pPr algn="ctr">
              <a:lnSpc>
                <a:spcPts val="2943"/>
              </a:lnSpc>
            </a:pPr>
            <a:r>
              <a:rPr lang="en-US" sz="2605" b="1" spc="179">
                <a:solidFill>
                  <a:srgbClr val="000000"/>
                </a:solidFill>
                <a:latin typeface="Quicksand Bold"/>
                <a:ea typeface="Quicksand Bold"/>
                <a:cs typeface="Quicksand Bold"/>
                <a:sym typeface="Quicksand Bold"/>
              </a:rPr>
              <a:t>Use data visualization for better understanding of results.</a:t>
            </a:r>
          </a:p>
        </p:txBody>
      </p:sp>
      <p:sp>
        <p:nvSpPr>
          <p:cNvPr id="20" name="TextBox 20"/>
          <p:cNvSpPr txBox="1"/>
          <p:nvPr/>
        </p:nvSpPr>
        <p:spPr>
          <a:xfrm>
            <a:off x="13922123" y="1878037"/>
            <a:ext cx="3429000" cy="2002381"/>
          </a:xfrm>
          <a:prstGeom prst="rect">
            <a:avLst/>
          </a:prstGeom>
        </p:spPr>
        <p:txBody>
          <a:bodyPr lIns="0" tIns="0" rIns="0" bIns="0" rtlCol="0" anchor="t">
            <a:spAutoFit/>
          </a:bodyPr>
          <a:lstStyle/>
          <a:p>
            <a:pPr algn="ctr">
              <a:lnSpc>
                <a:spcPts val="3764"/>
              </a:lnSpc>
            </a:pPr>
            <a:r>
              <a:rPr lang="en-US" sz="2649" b="1" spc="181">
                <a:solidFill>
                  <a:srgbClr val="000000"/>
                </a:solidFill>
                <a:latin typeface="Quicksand Bold"/>
                <a:ea typeface="Quicksand Bold"/>
                <a:cs typeface="Quicksand Bold"/>
                <a:sym typeface="Quicksand Bold"/>
              </a:rPr>
              <a:t>Predict heart failure risk using machine learning and clinical data.</a:t>
            </a:r>
          </a:p>
        </p:txBody>
      </p:sp>
      <p:sp>
        <p:nvSpPr>
          <p:cNvPr id="21" name="TextBox 21"/>
          <p:cNvSpPr txBox="1"/>
          <p:nvPr/>
        </p:nvSpPr>
        <p:spPr>
          <a:xfrm>
            <a:off x="851501" y="2288185"/>
            <a:ext cx="3809469" cy="1464095"/>
          </a:xfrm>
          <a:prstGeom prst="rect">
            <a:avLst/>
          </a:prstGeom>
        </p:spPr>
        <p:txBody>
          <a:bodyPr lIns="0" tIns="0" rIns="0" bIns="0" rtlCol="0" anchor="t">
            <a:spAutoFit/>
          </a:bodyPr>
          <a:lstStyle/>
          <a:p>
            <a:pPr algn="ctr">
              <a:lnSpc>
                <a:spcPts val="2982"/>
              </a:lnSpc>
            </a:pPr>
            <a:r>
              <a:rPr lang="en-US" sz="2639" b="1" spc="181">
                <a:solidFill>
                  <a:srgbClr val="000000"/>
                </a:solidFill>
                <a:latin typeface="Quicksand Bold"/>
                <a:ea typeface="Quicksand Bold"/>
                <a:cs typeface="Quicksand Bold"/>
                <a:sym typeface="Quicksand Bold"/>
              </a:rPr>
              <a:t>Appreciate and celebrate differences in others</a:t>
            </a:r>
          </a:p>
        </p:txBody>
      </p:sp>
      <p:sp>
        <p:nvSpPr>
          <p:cNvPr id="22" name="TextBox 22"/>
          <p:cNvSpPr txBox="1"/>
          <p:nvPr/>
        </p:nvSpPr>
        <p:spPr>
          <a:xfrm>
            <a:off x="728316" y="7702697"/>
            <a:ext cx="4055838" cy="1167461"/>
          </a:xfrm>
          <a:prstGeom prst="rect">
            <a:avLst/>
          </a:prstGeom>
        </p:spPr>
        <p:txBody>
          <a:bodyPr lIns="0" tIns="0" rIns="0" bIns="0" rtlCol="0" anchor="t">
            <a:spAutoFit/>
          </a:bodyPr>
          <a:lstStyle/>
          <a:p>
            <a:pPr algn="ctr">
              <a:lnSpc>
                <a:spcPts val="3107"/>
              </a:lnSpc>
            </a:pPr>
            <a:r>
              <a:rPr lang="en-US" sz="2751" b="1" spc="188">
                <a:solidFill>
                  <a:srgbClr val="000000"/>
                </a:solidFill>
                <a:latin typeface="Quicksand Bold"/>
                <a:ea typeface="Quicksand Bold"/>
                <a:cs typeface="Quicksand Bold"/>
                <a:sym typeface="Quicksand Bold"/>
              </a:rPr>
              <a:t>Support diverse patient data to enhance accuracy.</a:t>
            </a:r>
          </a:p>
        </p:txBody>
      </p:sp>
      <p:sp>
        <p:nvSpPr>
          <p:cNvPr id="23" name="TextBox 23"/>
          <p:cNvSpPr txBox="1"/>
          <p:nvPr/>
        </p:nvSpPr>
        <p:spPr>
          <a:xfrm>
            <a:off x="14173964" y="5496943"/>
            <a:ext cx="3628072" cy="1080847"/>
          </a:xfrm>
          <a:prstGeom prst="rect">
            <a:avLst/>
          </a:prstGeom>
        </p:spPr>
        <p:txBody>
          <a:bodyPr lIns="0" tIns="0" rIns="0" bIns="0" rtlCol="0" anchor="t">
            <a:spAutoFit/>
          </a:bodyPr>
          <a:lstStyle/>
          <a:p>
            <a:pPr algn="ctr">
              <a:lnSpc>
                <a:spcPts val="2996"/>
              </a:lnSpc>
            </a:pPr>
            <a:r>
              <a:rPr lang="en-US" sz="2651" b="1" spc="181">
                <a:solidFill>
                  <a:srgbClr val="000000"/>
                </a:solidFill>
                <a:latin typeface="Quicksand Bold"/>
                <a:ea typeface="Quicksand Bold"/>
                <a:cs typeface="Quicksand Bold"/>
                <a:sym typeface="Quicksand Bold"/>
              </a:rPr>
              <a:t>Provide actionable insights to support early intervention.</a:t>
            </a:r>
          </a:p>
        </p:txBody>
      </p:sp>
      <p:sp>
        <p:nvSpPr>
          <p:cNvPr id="24" name="TextBox 24"/>
          <p:cNvSpPr txBox="1"/>
          <p:nvPr/>
        </p:nvSpPr>
        <p:spPr>
          <a:xfrm>
            <a:off x="13840283" y="7855395"/>
            <a:ext cx="4018643" cy="1452322"/>
          </a:xfrm>
          <a:prstGeom prst="rect">
            <a:avLst/>
          </a:prstGeom>
        </p:spPr>
        <p:txBody>
          <a:bodyPr lIns="0" tIns="0" rIns="0" bIns="0" rtlCol="0" anchor="t">
            <a:spAutoFit/>
          </a:bodyPr>
          <a:lstStyle/>
          <a:p>
            <a:pPr algn="ctr">
              <a:lnSpc>
                <a:spcPts val="2996"/>
              </a:lnSpc>
            </a:pPr>
            <a:r>
              <a:rPr lang="en-US" sz="2651" b="1" spc="181">
                <a:solidFill>
                  <a:srgbClr val="000000"/>
                </a:solidFill>
                <a:latin typeface="Quicksand Bold"/>
                <a:ea typeface="Quicksand Bold"/>
                <a:cs typeface="Quicksand Bold"/>
                <a:sym typeface="Quicksand Bold"/>
              </a:rPr>
              <a:t>Develop a user-friendly, web-based interface for seamless usage.</a:t>
            </a:r>
          </a:p>
        </p:txBody>
      </p:sp>
      <p:sp>
        <p:nvSpPr>
          <p:cNvPr id="25" name="Freeform 25"/>
          <p:cNvSpPr/>
          <p:nvPr/>
        </p:nvSpPr>
        <p:spPr>
          <a:xfrm>
            <a:off x="12552045" y="5904945"/>
            <a:ext cx="1218344" cy="263299"/>
          </a:xfrm>
          <a:custGeom>
            <a:avLst/>
            <a:gdLst/>
            <a:ahLst/>
            <a:cxnLst/>
            <a:rect l="l" t="t" r="r" b="b"/>
            <a:pathLst>
              <a:path w="1218344" h="263299">
                <a:moveTo>
                  <a:pt x="0" y="0"/>
                </a:moveTo>
                <a:lnTo>
                  <a:pt x="1218344" y="0"/>
                </a:lnTo>
                <a:lnTo>
                  <a:pt x="1218344" y="263299"/>
                </a:lnTo>
                <a:lnTo>
                  <a:pt x="0" y="263299"/>
                </a:lnTo>
                <a:lnTo>
                  <a:pt x="0" y="0"/>
                </a:lnTo>
                <a:close/>
              </a:path>
            </a:pathLst>
          </a:custGeom>
          <a:blipFill>
            <a:blip r:embed="rId18">
              <a:extLst>
                <a:ext uri="{96DAC541-7B7A-43D3-8B79-37D633B846F1}">
                  <asvg:svgBlip xmlns:asvg="http://schemas.microsoft.com/office/drawing/2016/SVG/main" r:embed="rId19"/>
                </a:ext>
              </a:extLst>
            </a:blip>
            <a:stretch>
              <a:fillRect t="-610" b="-610"/>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217024" y="2237903"/>
            <a:ext cx="13464363" cy="4335871"/>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Dataset </a:t>
            </a:r>
          </a:p>
          <a:p>
            <a:pPr algn="ctr">
              <a:lnSpc>
                <a:spcPts val="15639"/>
              </a:lnSpc>
            </a:pPr>
            <a:r>
              <a:rPr lang="en-US" sz="11171">
                <a:solidFill>
                  <a:srgbClr val="000000"/>
                </a:solidFill>
                <a:latin typeface="Blueberry"/>
                <a:ea typeface="Blueberry"/>
                <a:cs typeface="Blueberry"/>
                <a:sym typeface="Blueberry"/>
              </a:rPr>
              <a:t>Overview</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1790699" y="1448669"/>
            <a:ext cx="14592301" cy="6895231"/>
          </a:xfrm>
          <a:custGeom>
            <a:avLst/>
            <a:gdLst/>
            <a:ahLst/>
            <a:cxnLst/>
            <a:rect l="l" t="t" r="r" b="b"/>
            <a:pathLst>
              <a:path w="14592301" h="6895231">
                <a:moveTo>
                  <a:pt x="0" y="0"/>
                </a:moveTo>
                <a:lnTo>
                  <a:pt x="14592301" y="0"/>
                </a:lnTo>
                <a:lnTo>
                  <a:pt x="14592301" y="6895231"/>
                </a:lnTo>
                <a:lnTo>
                  <a:pt x="0" y="6895231"/>
                </a:lnTo>
                <a:lnTo>
                  <a:pt x="0" y="0"/>
                </a:lnTo>
                <a:close/>
              </a:path>
            </a:pathLst>
          </a:custGeom>
          <a:blipFill>
            <a:blip r:embed="rId3">
              <a:extLst>
                <a:ext uri="{96DAC541-7B7A-43D3-8B79-37D633B846F1}">
                  <asvg:svgBlip xmlns:asvg="http://schemas.microsoft.com/office/drawing/2016/SVG/main" r:embed="rId4"/>
                </a:ext>
              </a:extLst>
            </a:blip>
            <a:stretch>
              <a:fillRect t="-4598" b="-4598"/>
            </a:stretch>
          </a:blipFill>
        </p:spPr>
        <p:txBody>
          <a:bodyPr/>
          <a:lstStyle/>
          <a:p>
            <a:endParaRPr lang="en-US"/>
          </a:p>
        </p:txBody>
      </p:sp>
      <p:sp>
        <p:nvSpPr>
          <p:cNvPr id="5" name="TextBox 5"/>
          <p:cNvSpPr txBox="1"/>
          <p:nvPr/>
        </p:nvSpPr>
        <p:spPr>
          <a:xfrm>
            <a:off x="2743200" y="1757266"/>
            <a:ext cx="12338193" cy="1672539"/>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Dataset overview</a:t>
            </a:r>
          </a:p>
        </p:txBody>
      </p:sp>
      <p:sp>
        <p:nvSpPr>
          <p:cNvPr id="6" name="TextBox 6"/>
          <p:cNvSpPr txBox="1"/>
          <p:nvPr/>
        </p:nvSpPr>
        <p:spPr>
          <a:xfrm>
            <a:off x="2577346" y="3491873"/>
            <a:ext cx="13133308" cy="3982134"/>
          </a:xfrm>
          <a:prstGeom prst="rect">
            <a:avLst/>
          </a:prstGeom>
        </p:spPr>
        <p:txBody>
          <a:bodyPr lIns="0" tIns="0" rIns="0" bIns="0" rtlCol="0" anchor="t">
            <a:spAutoFit/>
          </a:bodyPr>
          <a:lstStyle/>
          <a:p>
            <a:pPr algn="just">
              <a:lnSpc>
                <a:spcPts val="4900"/>
              </a:lnSpc>
            </a:pPr>
            <a:r>
              <a:rPr lang="en-US" sz="3600">
                <a:solidFill>
                  <a:srgbClr val="000000"/>
                </a:solidFill>
                <a:latin typeface="Calibri (MS)"/>
                <a:ea typeface="Calibri (MS)"/>
                <a:cs typeface="Calibri (MS)"/>
                <a:sym typeface="Calibri (MS)"/>
              </a:rPr>
              <a:t>The dataset used in this project comes from Kaggle's </a:t>
            </a:r>
            <a:r>
              <a:rPr lang="en-US" sz="3600" i="1">
                <a:solidFill>
                  <a:srgbClr val="000000"/>
                </a:solidFill>
                <a:latin typeface="Calibri (MS) Italics"/>
                <a:ea typeface="Calibri (MS) Italics"/>
                <a:cs typeface="Calibri (MS) Italics"/>
                <a:sym typeface="Calibri (MS) Italics"/>
              </a:rPr>
              <a:t>Personal Key Indicators of Heart Disease</a:t>
            </a:r>
            <a:r>
              <a:rPr lang="en-US" sz="3600">
                <a:solidFill>
                  <a:srgbClr val="000000"/>
                </a:solidFill>
                <a:latin typeface="Calibri (MS)"/>
                <a:ea typeface="Calibri (MS)"/>
                <a:cs typeface="Calibri (MS)"/>
                <a:sym typeface="Calibri (MS)"/>
              </a:rPr>
              <a:t> (</a:t>
            </a:r>
            <a:r>
              <a:rPr lang="en-US" sz="3600" u="sng">
                <a:solidFill>
                  <a:srgbClr val="0000FF"/>
                </a:solidFill>
                <a:latin typeface="Calibri (MS)"/>
                <a:ea typeface="Calibri (MS)"/>
                <a:cs typeface="Calibri (MS)"/>
                <a:sym typeface="Calibri (MS)"/>
                <a:hlinkClick r:id="rId5" tooltip="https://www.kaggle.com/datasets/kamilpytlak/personal-key-indicators-of-heart-disease?resource=download"/>
              </a:rPr>
              <a:t>source</a:t>
            </a:r>
            <a:r>
              <a:rPr lang="en-US" sz="3600">
                <a:solidFill>
                  <a:srgbClr val="000000"/>
                </a:solidFill>
                <a:latin typeface="Calibri (MS)"/>
                <a:ea typeface="Calibri (MS)"/>
                <a:cs typeface="Calibri (MS)"/>
                <a:sym typeface="Calibri (MS)"/>
              </a:rPr>
              <a:t>). It contains 319,795 records and 18 features, covering key clinical and lifestyle factors such as Age, BMI,  Alcohol Consumption, and Smoking Status. The dataset is well-structured with numerical and categorical data, making it suitable for machine learning models to predict heart failure risk accurately.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10373961" y="5040844"/>
            <a:ext cx="1031961" cy="307712"/>
          </a:xfrm>
          <a:custGeom>
            <a:avLst/>
            <a:gdLst/>
            <a:ahLst/>
            <a:cxnLst/>
            <a:rect l="l" t="t" r="r" b="b"/>
            <a:pathLst>
              <a:path w="1031961" h="307712">
                <a:moveTo>
                  <a:pt x="0" y="0"/>
                </a:moveTo>
                <a:lnTo>
                  <a:pt x="1031961" y="0"/>
                </a:lnTo>
                <a:lnTo>
                  <a:pt x="1031961" y="307712"/>
                </a:lnTo>
                <a:lnTo>
                  <a:pt x="0" y="307712"/>
                </a:lnTo>
                <a:lnTo>
                  <a:pt x="0" y="0"/>
                </a:lnTo>
                <a:close/>
              </a:path>
            </a:pathLst>
          </a:custGeom>
          <a:blipFill>
            <a:blip r:embed="rId3">
              <a:extLst>
                <a:ext uri="{96DAC541-7B7A-43D3-8B79-37D633B846F1}">
                  <asvg:svgBlip xmlns:asvg="http://schemas.microsoft.com/office/drawing/2016/SVG/main" r:embed="rId4"/>
                </a:ext>
              </a:extLst>
            </a:blip>
            <a:stretch>
              <a:fillRect t="-766" b="-766"/>
            </a:stretch>
          </a:blipFill>
        </p:spPr>
        <p:txBody>
          <a:bodyPr/>
          <a:lstStyle/>
          <a:p>
            <a:endParaRPr lang="en-US"/>
          </a:p>
        </p:txBody>
      </p:sp>
      <p:sp>
        <p:nvSpPr>
          <p:cNvPr id="5" name="Freeform 5"/>
          <p:cNvSpPr/>
          <p:nvPr/>
        </p:nvSpPr>
        <p:spPr>
          <a:xfrm flipH="1">
            <a:off x="6880530" y="4993275"/>
            <a:ext cx="1031961" cy="307712"/>
          </a:xfrm>
          <a:custGeom>
            <a:avLst/>
            <a:gdLst/>
            <a:ahLst/>
            <a:cxnLst/>
            <a:rect l="l" t="t" r="r" b="b"/>
            <a:pathLst>
              <a:path w="1031961" h="307712">
                <a:moveTo>
                  <a:pt x="1031961" y="0"/>
                </a:moveTo>
                <a:lnTo>
                  <a:pt x="0" y="0"/>
                </a:lnTo>
                <a:lnTo>
                  <a:pt x="0" y="307712"/>
                </a:lnTo>
                <a:lnTo>
                  <a:pt x="1031961" y="307712"/>
                </a:lnTo>
                <a:lnTo>
                  <a:pt x="1031961" y="0"/>
                </a:lnTo>
                <a:close/>
              </a:path>
            </a:pathLst>
          </a:custGeom>
          <a:blipFill>
            <a:blip r:embed="rId3">
              <a:extLst>
                <a:ext uri="{96DAC541-7B7A-43D3-8B79-37D633B846F1}">
                  <asvg:svgBlip xmlns:asvg="http://schemas.microsoft.com/office/drawing/2016/SVG/main" r:embed="rId4"/>
                </a:ext>
              </a:extLst>
            </a:blip>
            <a:stretch>
              <a:fillRect t="-766" b="-766"/>
            </a:stretch>
          </a:blipFill>
        </p:spPr>
        <p:txBody>
          <a:bodyPr/>
          <a:lstStyle/>
          <a:p>
            <a:endParaRPr lang="en-US"/>
          </a:p>
        </p:txBody>
      </p:sp>
      <p:sp>
        <p:nvSpPr>
          <p:cNvPr id="6" name="Freeform 6"/>
          <p:cNvSpPr/>
          <p:nvPr/>
        </p:nvSpPr>
        <p:spPr>
          <a:xfrm rot="5501778">
            <a:off x="7811601" y="3379427"/>
            <a:ext cx="2686910" cy="3535408"/>
          </a:xfrm>
          <a:custGeom>
            <a:avLst/>
            <a:gdLst/>
            <a:ahLst/>
            <a:cxnLst/>
            <a:rect l="l" t="t" r="r" b="b"/>
            <a:pathLst>
              <a:path w="2686910" h="3535408">
                <a:moveTo>
                  <a:pt x="0" y="0"/>
                </a:moveTo>
                <a:lnTo>
                  <a:pt x="2686910" y="0"/>
                </a:lnTo>
                <a:lnTo>
                  <a:pt x="2686910" y="3535408"/>
                </a:lnTo>
                <a:lnTo>
                  <a:pt x="0" y="3535408"/>
                </a:lnTo>
                <a:lnTo>
                  <a:pt x="0" y="0"/>
                </a:lnTo>
                <a:close/>
              </a:path>
            </a:pathLst>
          </a:custGeom>
          <a:blipFill>
            <a:blip r:embed="rId5">
              <a:extLst>
                <a:ext uri="{96DAC541-7B7A-43D3-8B79-37D633B846F1}">
                  <asvg:svgBlip xmlns:asvg="http://schemas.microsoft.com/office/drawing/2016/SVG/main" r:embed="rId6"/>
                </a:ext>
              </a:extLst>
            </a:blip>
            <a:stretch>
              <a:fillRect l="-49" r="-49"/>
            </a:stretch>
          </a:blipFill>
        </p:spPr>
        <p:txBody>
          <a:bodyPr/>
          <a:lstStyle/>
          <a:p>
            <a:endParaRPr lang="en-US"/>
          </a:p>
        </p:txBody>
      </p:sp>
      <p:sp>
        <p:nvSpPr>
          <p:cNvPr id="7" name="Freeform 7"/>
          <p:cNvSpPr/>
          <p:nvPr/>
        </p:nvSpPr>
        <p:spPr>
          <a:xfrm rot="8646296" flipH="1">
            <a:off x="9392260" y="2913552"/>
            <a:ext cx="1022104" cy="325215"/>
          </a:xfrm>
          <a:custGeom>
            <a:avLst/>
            <a:gdLst/>
            <a:ahLst/>
            <a:cxnLst/>
            <a:rect l="l" t="t" r="r" b="b"/>
            <a:pathLst>
              <a:path w="1022104" h="325215">
                <a:moveTo>
                  <a:pt x="1022104" y="0"/>
                </a:moveTo>
                <a:lnTo>
                  <a:pt x="0" y="0"/>
                </a:lnTo>
                <a:lnTo>
                  <a:pt x="0" y="325215"/>
                </a:lnTo>
                <a:lnTo>
                  <a:pt x="1022104" y="325215"/>
                </a:lnTo>
                <a:lnTo>
                  <a:pt x="1022104" y="0"/>
                </a:lnTo>
                <a:close/>
              </a:path>
            </a:pathLst>
          </a:custGeom>
          <a:blipFill>
            <a:blip r:embed="rId7">
              <a:extLst>
                <a:ext uri="{96DAC541-7B7A-43D3-8B79-37D633B846F1}">
                  <asvg:svgBlip xmlns:asvg="http://schemas.microsoft.com/office/drawing/2016/SVG/main" r:embed="rId8"/>
                </a:ext>
              </a:extLst>
            </a:blip>
            <a:stretch>
              <a:fillRect t="-925" b="-925"/>
            </a:stretch>
          </a:blipFill>
        </p:spPr>
        <p:txBody>
          <a:bodyPr/>
          <a:lstStyle/>
          <a:p>
            <a:endParaRPr lang="en-US"/>
          </a:p>
        </p:txBody>
      </p:sp>
      <p:sp>
        <p:nvSpPr>
          <p:cNvPr id="8" name="Freeform 8"/>
          <p:cNvSpPr/>
          <p:nvPr/>
        </p:nvSpPr>
        <p:spPr>
          <a:xfrm rot="-367530">
            <a:off x="13519990" y="7258046"/>
            <a:ext cx="914319" cy="272633"/>
          </a:xfrm>
          <a:custGeom>
            <a:avLst/>
            <a:gdLst/>
            <a:ahLst/>
            <a:cxnLst/>
            <a:rect l="l" t="t" r="r" b="b"/>
            <a:pathLst>
              <a:path w="914319" h="272633">
                <a:moveTo>
                  <a:pt x="0" y="0"/>
                </a:moveTo>
                <a:lnTo>
                  <a:pt x="914319" y="0"/>
                </a:lnTo>
                <a:lnTo>
                  <a:pt x="914319" y="272633"/>
                </a:lnTo>
                <a:lnTo>
                  <a:pt x="0" y="272633"/>
                </a:lnTo>
                <a:lnTo>
                  <a:pt x="0" y="0"/>
                </a:lnTo>
                <a:close/>
              </a:path>
            </a:pathLst>
          </a:custGeom>
          <a:blipFill>
            <a:blip r:embed="rId3">
              <a:extLst>
                <a:ext uri="{96DAC541-7B7A-43D3-8B79-37D633B846F1}">
                  <asvg:svgBlip xmlns:asvg="http://schemas.microsoft.com/office/drawing/2016/SVG/main" r:embed="rId4"/>
                </a:ext>
              </a:extLst>
            </a:blip>
            <a:stretch>
              <a:fillRect t="-654" b="-654"/>
            </a:stretch>
          </a:blipFill>
        </p:spPr>
        <p:txBody>
          <a:bodyPr/>
          <a:lstStyle/>
          <a:p>
            <a:endParaRPr lang="en-US"/>
          </a:p>
        </p:txBody>
      </p:sp>
      <p:sp>
        <p:nvSpPr>
          <p:cNvPr id="9" name="Freeform 9"/>
          <p:cNvSpPr/>
          <p:nvPr/>
        </p:nvSpPr>
        <p:spPr>
          <a:xfrm>
            <a:off x="14831500" y="2033293"/>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10" name="Freeform 10"/>
          <p:cNvSpPr/>
          <p:nvPr/>
        </p:nvSpPr>
        <p:spPr>
          <a:xfrm>
            <a:off x="14975365" y="3841851"/>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11" name="Freeform 11"/>
          <p:cNvSpPr/>
          <p:nvPr/>
        </p:nvSpPr>
        <p:spPr>
          <a:xfrm>
            <a:off x="14975365" y="5357487"/>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12" name="Freeform 12"/>
          <p:cNvSpPr/>
          <p:nvPr/>
        </p:nvSpPr>
        <p:spPr>
          <a:xfrm rot="-940553">
            <a:off x="14052478" y="4457485"/>
            <a:ext cx="812505" cy="242274"/>
          </a:xfrm>
          <a:custGeom>
            <a:avLst/>
            <a:gdLst/>
            <a:ahLst/>
            <a:cxnLst/>
            <a:rect l="l" t="t" r="r" b="b"/>
            <a:pathLst>
              <a:path w="812505" h="242274">
                <a:moveTo>
                  <a:pt x="0" y="0"/>
                </a:moveTo>
                <a:lnTo>
                  <a:pt x="812505" y="0"/>
                </a:lnTo>
                <a:lnTo>
                  <a:pt x="812505" y="242274"/>
                </a:lnTo>
                <a:lnTo>
                  <a:pt x="0" y="242274"/>
                </a:lnTo>
                <a:lnTo>
                  <a:pt x="0" y="0"/>
                </a:lnTo>
                <a:close/>
              </a:path>
            </a:pathLst>
          </a:custGeom>
          <a:blipFill>
            <a:blip r:embed="rId3">
              <a:extLst>
                <a:ext uri="{96DAC541-7B7A-43D3-8B79-37D633B846F1}">
                  <asvg:svgBlip xmlns:asvg="http://schemas.microsoft.com/office/drawing/2016/SVG/main" r:embed="rId4"/>
                </a:ext>
              </a:extLst>
            </a:blip>
            <a:stretch>
              <a:fillRect t="-694" b="-694"/>
            </a:stretch>
          </a:blipFill>
        </p:spPr>
        <p:txBody>
          <a:bodyPr/>
          <a:lstStyle/>
          <a:p>
            <a:endParaRPr lang="en-US"/>
          </a:p>
        </p:txBody>
      </p:sp>
      <p:sp>
        <p:nvSpPr>
          <p:cNvPr id="13" name="Freeform 13"/>
          <p:cNvSpPr/>
          <p:nvPr/>
        </p:nvSpPr>
        <p:spPr>
          <a:xfrm rot="447701">
            <a:off x="14098859" y="5563428"/>
            <a:ext cx="812505" cy="242274"/>
          </a:xfrm>
          <a:custGeom>
            <a:avLst/>
            <a:gdLst/>
            <a:ahLst/>
            <a:cxnLst/>
            <a:rect l="l" t="t" r="r" b="b"/>
            <a:pathLst>
              <a:path w="812505" h="242274">
                <a:moveTo>
                  <a:pt x="0" y="0"/>
                </a:moveTo>
                <a:lnTo>
                  <a:pt x="812505" y="0"/>
                </a:lnTo>
                <a:lnTo>
                  <a:pt x="812505" y="242274"/>
                </a:lnTo>
                <a:lnTo>
                  <a:pt x="0" y="242274"/>
                </a:lnTo>
                <a:lnTo>
                  <a:pt x="0" y="0"/>
                </a:lnTo>
                <a:close/>
              </a:path>
            </a:pathLst>
          </a:custGeom>
          <a:blipFill>
            <a:blip r:embed="rId3">
              <a:extLst>
                <a:ext uri="{96DAC541-7B7A-43D3-8B79-37D633B846F1}">
                  <asvg:svgBlip xmlns:asvg="http://schemas.microsoft.com/office/drawing/2016/SVG/main" r:embed="rId4"/>
                </a:ext>
              </a:extLst>
            </a:blip>
            <a:stretch>
              <a:fillRect t="-694" b="-694"/>
            </a:stretch>
          </a:blipFill>
        </p:spPr>
        <p:txBody>
          <a:bodyPr/>
          <a:lstStyle/>
          <a:p>
            <a:endParaRPr lang="en-US"/>
          </a:p>
        </p:txBody>
      </p:sp>
      <p:sp>
        <p:nvSpPr>
          <p:cNvPr id="14" name="Freeform 14"/>
          <p:cNvSpPr/>
          <p:nvPr/>
        </p:nvSpPr>
        <p:spPr>
          <a:xfrm>
            <a:off x="14727804" y="6777153"/>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15" name="Freeform 15"/>
          <p:cNvSpPr/>
          <p:nvPr/>
        </p:nvSpPr>
        <p:spPr>
          <a:xfrm>
            <a:off x="14326731" y="8292789"/>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16" name="Freeform 16"/>
          <p:cNvSpPr/>
          <p:nvPr/>
        </p:nvSpPr>
        <p:spPr>
          <a:xfrm rot="2230885">
            <a:off x="9567523" y="7156469"/>
            <a:ext cx="1022104" cy="325215"/>
          </a:xfrm>
          <a:custGeom>
            <a:avLst/>
            <a:gdLst/>
            <a:ahLst/>
            <a:cxnLst/>
            <a:rect l="l" t="t" r="r" b="b"/>
            <a:pathLst>
              <a:path w="1022104" h="325215">
                <a:moveTo>
                  <a:pt x="0" y="0"/>
                </a:moveTo>
                <a:lnTo>
                  <a:pt x="1022104" y="0"/>
                </a:lnTo>
                <a:lnTo>
                  <a:pt x="1022104" y="325215"/>
                </a:lnTo>
                <a:lnTo>
                  <a:pt x="0" y="325215"/>
                </a:lnTo>
                <a:lnTo>
                  <a:pt x="0" y="0"/>
                </a:lnTo>
                <a:close/>
              </a:path>
            </a:pathLst>
          </a:custGeom>
          <a:blipFill>
            <a:blip r:embed="rId7">
              <a:extLst>
                <a:ext uri="{96DAC541-7B7A-43D3-8B79-37D633B846F1}">
                  <asvg:svgBlip xmlns:asvg="http://schemas.microsoft.com/office/drawing/2016/SVG/main" r:embed="rId8"/>
                </a:ext>
              </a:extLst>
            </a:blip>
            <a:stretch>
              <a:fillRect t="-925" b="-925"/>
            </a:stretch>
          </a:blipFill>
        </p:spPr>
        <p:txBody>
          <a:bodyPr/>
          <a:lstStyle/>
          <a:p>
            <a:endParaRPr lang="en-US"/>
          </a:p>
        </p:txBody>
      </p:sp>
      <p:sp>
        <p:nvSpPr>
          <p:cNvPr id="17" name="Freeform 17"/>
          <p:cNvSpPr/>
          <p:nvPr/>
        </p:nvSpPr>
        <p:spPr>
          <a:xfrm rot="-8942586" flipH="1" flipV="1">
            <a:off x="13365780" y="8590250"/>
            <a:ext cx="818654" cy="260481"/>
          </a:xfrm>
          <a:custGeom>
            <a:avLst/>
            <a:gdLst/>
            <a:ahLst/>
            <a:cxnLst/>
            <a:rect l="l" t="t" r="r" b="b"/>
            <a:pathLst>
              <a:path w="818654" h="260481">
                <a:moveTo>
                  <a:pt x="818654" y="260481"/>
                </a:moveTo>
                <a:lnTo>
                  <a:pt x="0" y="260481"/>
                </a:lnTo>
                <a:lnTo>
                  <a:pt x="0" y="0"/>
                </a:lnTo>
                <a:lnTo>
                  <a:pt x="818654" y="0"/>
                </a:lnTo>
                <a:lnTo>
                  <a:pt x="818654" y="260481"/>
                </a:lnTo>
                <a:close/>
              </a:path>
            </a:pathLst>
          </a:custGeom>
          <a:blipFill>
            <a:blip r:embed="rId7">
              <a:extLst>
                <a:ext uri="{96DAC541-7B7A-43D3-8B79-37D633B846F1}">
                  <asvg:svgBlip xmlns:asvg="http://schemas.microsoft.com/office/drawing/2016/SVG/main" r:embed="rId8"/>
                </a:ext>
              </a:extLst>
            </a:blip>
            <a:stretch>
              <a:fillRect t="-574" b="-574"/>
            </a:stretch>
          </a:blipFill>
        </p:spPr>
        <p:txBody>
          <a:bodyPr/>
          <a:lstStyle/>
          <a:p>
            <a:endParaRPr lang="en-US"/>
          </a:p>
        </p:txBody>
      </p:sp>
      <p:sp>
        <p:nvSpPr>
          <p:cNvPr id="18" name="Freeform 18"/>
          <p:cNvSpPr/>
          <p:nvPr/>
        </p:nvSpPr>
        <p:spPr>
          <a:xfrm>
            <a:off x="13599048" y="2462474"/>
            <a:ext cx="756202" cy="225486"/>
          </a:xfrm>
          <a:custGeom>
            <a:avLst/>
            <a:gdLst/>
            <a:ahLst/>
            <a:cxnLst/>
            <a:rect l="l" t="t" r="r" b="b"/>
            <a:pathLst>
              <a:path w="756202" h="225486">
                <a:moveTo>
                  <a:pt x="0" y="0"/>
                </a:moveTo>
                <a:lnTo>
                  <a:pt x="756202" y="0"/>
                </a:lnTo>
                <a:lnTo>
                  <a:pt x="756202" y="225486"/>
                </a:lnTo>
                <a:lnTo>
                  <a:pt x="0" y="225486"/>
                </a:lnTo>
                <a:lnTo>
                  <a:pt x="0" y="0"/>
                </a:lnTo>
                <a:close/>
              </a:path>
            </a:pathLst>
          </a:custGeom>
          <a:blipFill>
            <a:blip r:embed="rId3">
              <a:extLst>
                <a:ext uri="{96DAC541-7B7A-43D3-8B79-37D633B846F1}">
                  <asvg:svgBlip xmlns:asvg="http://schemas.microsoft.com/office/drawing/2016/SVG/main" r:embed="rId4"/>
                </a:ext>
              </a:extLst>
            </a:blip>
            <a:stretch>
              <a:fillRect t="-304" b="-304"/>
            </a:stretch>
          </a:blipFill>
        </p:spPr>
        <p:txBody>
          <a:bodyPr/>
          <a:lstStyle/>
          <a:p>
            <a:endParaRPr lang="en-US"/>
          </a:p>
        </p:txBody>
      </p:sp>
      <p:sp>
        <p:nvSpPr>
          <p:cNvPr id="19" name="Freeform 19"/>
          <p:cNvSpPr/>
          <p:nvPr/>
        </p:nvSpPr>
        <p:spPr>
          <a:xfrm>
            <a:off x="1538035" y="8292789"/>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20" name="Freeform 20"/>
          <p:cNvSpPr/>
          <p:nvPr/>
        </p:nvSpPr>
        <p:spPr>
          <a:xfrm rot="10432469">
            <a:off x="3941251" y="2395450"/>
            <a:ext cx="914319" cy="272633"/>
          </a:xfrm>
          <a:custGeom>
            <a:avLst/>
            <a:gdLst/>
            <a:ahLst/>
            <a:cxnLst/>
            <a:rect l="l" t="t" r="r" b="b"/>
            <a:pathLst>
              <a:path w="914319" h="272633">
                <a:moveTo>
                  <a:pt x="0" y="0"/>
                </a:moveTo>
                <a:lnTo>
                  <a:pt x="914319" y="0"/>
                </a:lnTo>
                <a:lnTo>
                  <a:pt x="914319" y="272633"/>
                </a:lnTo>
                <a:lnTo>
                  <a:pt x="0" y="272633"/>
                </a:lnTo>
                <a:lnTo>
                  <a:pt x="0" y="0"/>
                </a:lnTo>
                <a:close/>
              </a:path>
            </a:pathLst>
          </a:custGeom>
          <a:blipFill>
            <a:blip r:embed="rId3">
              <a:extLst>
                <a:ext uri="{96DAC541-7B7A-43D3-8B79-37D633B846F1}">
                  <asvg:svgBlip xmlns:asvg="http://schemas.microsoft.com/office/drawing/2016/SVG/main" r:embed="rId4"/>
                </a:ext>
              </a:extLst>
            </a:blip>
            <a:stretch>
              <a:fillRect t="-654" b="-654"/>
            </a:stretch>
          </a:blipFill>
        </p:spPr>
        <p:txBody>
          <a:bodyPr/>
          <a:lstStyle/>
          <a:p>
            <a:endParaRPr lang="en-US"/>
          </a:p>
        </p:txBody>
      </p:sp>
      <p:sp>
        <p:nvSpPr>
          <p:cNvPr id="21" name="Freeform 21"/>
          <p:cNvSpPr/>
          <p:nvPr/>
        </p:nvSpPr>
        <p:spPr>
          <a:xfrm>
            <a:off x="1024977" y="6876939"/>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22" name="Freeform 22"/>
          <p:cNvSpPr/>
          <p:nvPr/>
        </p:nvSpPr>
        <p:spPr>
          <a:xfrm rot="-1872825" flipH="1">
            <a:off x="4162818" y="8490677"/>
            <a:ext cx="818654" cy="260481"/>
          </a:xfrm>
          <a:custGeom>
            <a:avLst/>
            <a:gdLst/>
            <a:ahLst/>
            <a:cxnLst/>
            <a:rect l="l" t="t" r="r" b="b"/>
            <a:pathLst>
              <a:path w="818654" h="260481">
                <a:moveTo>
                  <a:pt x="818654" y="0"/>
                </a:moveTo>
                <a:lnTo>
                  <a:pt x="0" y="0"/>
                </a:lnTo>
                <a:lnTo>
                  <a:pt x="0" y="260481"/>
                </a:lnTo>
                <a:lnTo>
                  <a:pt x="818654" y="260481"/>
                </a:lnTo>
                <a:lnTo>
                  <a:pt x="818654" y="0"/>
                </a:lnTo>
                <a:close/>
              </a:path>
            </a:pathLst>
          </a:custGeom>
          <a:blipFill>
            <a:blip r:embed="rId7">
              <a:extLst>
                <a:ext uri="{96DAC541-7B7A-43D3-8B79-37D633B846F1}">
                  <asvg:svgBlip xmlns:asvg="http://schemas.microsoft.com/office/drawing/2016/SVG/main" r:embed="rId8"/>
                </a:ext>
              </a:extLst>
            </a:blip>
            <a:stretch>
              <a:fillRect t="-574" b="-574"/>
            </a:stretch>
          </a:blipFill>
        </p:spPr>
        <p:txBody>
          <a:bodyPr/>
          <a:lstStyle/>
          <a:p>
            <a:endParaRPr lang="en-US"/>
          </a:p>
        </p:txBody>
      </p:sp>
      <p:sp>
        <p:nvSpPr>
          <p:cNvPr id="23" name="Freeform 23"/>
          <p:cNvSpPr/>
          <p:nvPr/>
        </p:nvSpPr>
        <p:spPr>
          <a:xfrm>
            <a:off x="889401" y="5361303"/>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24" name="Freeform 24"/>
          <p:cNvSpPr/>
          <p:nvPr/>
        </p:nvSpPr>
        <p:spPr>
          <a:xfrm>
            <a:off x="889401" y="3845667"/>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25" name="Freeform 25"/>
          <p:cNvSpPr/>
          <p:nvPr/>
        </p:nvSpPr>
        <p:spPr>
          <a:xfrm rot="9859446">
            <a:off x="3423017" y="5587241"/>
            <a:ext cx="812505" cy="242274"/>
          </a:xfrm>
          <a:custGeom>
            <a:avLst/>
            <a:gdLst/>
            <a:ahLst/>
            <a:cxnLst/>
            <a:rect l="l" t="t" r="r" b="b"/>
            <a:pathLst>
              <a:path w="812505" h="242274">
                <a:moveTo>
                  <a:pt x="0" y="0"/>
                </a:moveTo>
                <a:lnTo>
                  <a:pt x="812505" y="0"/>
                </a:lnTo>
                <a:lnTo>
                  <a:pt x="812505" y="242274"/>
                </a:lnTo>
                <a:lnTo>
                  <a:pt x="0" y="242274"/>
                </a:lnTo>
                <a:lnTo>
                  <a:pt x="0" y="0"/>
                </a:lnTo>
                <a:close/>
              </a:path>
            </a:pathLst>
          </a:custGeom>
          <a:blipFill>
            <a:blip r:embed="rId3">
              <a:extLst>
                <a:ext uri="{96DAC541-7B7A-43D3-8B79-37D633B846F1}">
                  <asvg:svgBlip xmlns:asvg="http://schemas.microsoft.com/office/drawing/2016/SVG/main" r:embed="rId4"/>
                </a:ext>
              </a:extLst>
            </a:blip>
            <a:stretch>
              <a:fillRect t="-694" b="-694"/>
            </a:stretch>
          </a:blipFill>
        </p:spPr>
        <p:txBody>
          <a:bodyPr/>
          <a:lstStyle/>
          <a:p>
            <a:endParaRPr lang="en-US"/>
          </a:p>
        </p:txBody>
      </p:sp>
      <p:sp>
        <p:nvSpPr>
          <p:cNvPr id="26" name="Freeform 26"/>
          <p:cNvSpPr/>
          <p:nvPr/>
        </p:nvSpPr>
        <p:spPr>
          <a:xfrm rot="-10352298">
            <a:off x="3376636" y="4481298"/>
            <a:ext cx="812505" cy="242274"/>
          </a:xfrm>
          <a:custGeom>
            <a:avLst/>
            <a:gdLst/>
            <a:ahLst/>
            <a:cxnLst/>
            <a:rect l="l" t="t" r="r" b="b"/>
            <a:pathLst>
              <a:path w="812505" h="242274">
                <a:moveTo>
                  <a:pt x="0" y="0"/>
                </a:moveTo>
                <a:lnTo>
                  <a:pt x="812505" y="0"/>
                </a:lnTo>
                <a:lnTo>
                  <a:pt x="812505" y="242274"/>
                </a:lnTo>
                <a:lnTo>
                  <a:pt x="0" y="242274"/>
                </a:lnTo>
                <a:lnTo>
                  <a:pt x="0" y="0"/>
                </a:lnTo>
                <a:close/>
              </a:path>
            </a:pathLst>
          </a:custGeom>
          <a:blipFill>
            <a:blip r:embed="rId3">
              <a:extLst>
                <a:ext uri="{96DAC541-7B7A-43D3-8B79-37D633B846F1}">
                  <asvg:svgBlip xmlns:asvg="http://schemas.microsoft.com/office/drawing/2016/SVG/main" r:embed="rId4"/>
                </a:ext>
              </a:extLst>
            </a:blip>
            <a:stretch>
              <a:fillRect t="-694" b="-694"/>
            </a:stretch>
          </a:blipFill>
        </p:spPr>
        <p:txBody>
          <a:bodyPr/>
          <a:lstStyle/>
          <a:p>
            <a:endParaRPr lang="en-US"/>
          </a:p>
        </p:txBody>
      </p:sp>
      <p:sp>
        <p:nvSpPr>
          <p:cNvPr id="27" name="Freeform 27"/>
          <p:cNvSpPr/>
          <p:nvPr/>
        </p:nvSpPr>
        <p:spPr>
          <a:xfrm>
            <a:off x="1136962" y="1880005"/>
            <a:ext cx="2423234" cy="1083847"/>
          </a:xfrm>
          <a:custGeom>
            <a:avLst/>
            <a:gdLst/>
            <a:ahLst/>
            <a:cxnLst/>
            <a:rect l="l" t="t" r="r" b="b"/>
            <a:pathLst>
              <a:path w="2423234" h="1083847">
                <a:moveTo>
                  <a:pt x="0" y="0"/>
                </a:moveTo>
                <a:lnTo>
                  <a:pt x="2423234" y="0"/>
                </a:lnTo>
                <a:lnTo>
                  <a:pt x="2423234" y="1083847"/>
                </a:lnTo>
                <a:lnTo>
                  <a:pt x="0" y="1083847"/>
                </a:lnTo>
                <a:lnTo>
                  <a:pt x="0" y="0"/>
                </a:lnTo>
                <a:close/>
              </a:path>
            </a:pathLst>
          </a:custGeom>
          <a:blipFill>
            <a:blip r:embed="rId9">
              <a:extLst>
                <a:ext uri="{96DAC541-7B7A-43D3-8B79-37D633B846F1}">
                  <asvg:svgBlip xmlns:asvg="http://schemas.microsoft.com/office/drawing/2016/SVG/main" r:embed="rId10"/>
                </a:ext>
              </a:extLst>
            </a:blip>
            <a:stretch>
              <a:fillRect t="-414" b="-414"/>
            </a:stretch>
          </a:blipFill>
        </p:spPr>
        <p:txBody>
          <a:bodyPr/>
          <a:lstStyle/>
          <a:p>
            <a:endParaRPr lang="en-US"/>
          </a:p>
        </p:txBody>
      </p:sp>
      <p:sp>
        <p:nvSpPr>
          <p:cNvPr id="28" name="Freeform 28"/>
          <p:cNvSpPr/>
          <p:nvPr/>
        </p:nvSpPr>
        <p:spPr>
          <a:xfrm rot="-9733700">
            <a:off x="3637719" y="7418862"/>
            <a:ext cx="914319" cy="272633"/>
          </a:xfrm>
          <a:custGeom>
            <a:avLst/>
            <a:gdLst/>
            <a:ahLst/>
            <a:cxnLst/>
            <a:rect l="l" t="t" r="r" b="b"/>
            <a:pathLst>
              <a:path w="914319" h="272633">
                <a:moveTo>
                  <a:pt x="0" y="0"/>
                </a:moveTo>
                <a:lnTo>
                  <a:pt x="914319" y="0"/>
                </a:lnTo>
                <a:lnTo>
                  <a:pt x="914319" y="272633"/>
                </a:lnTo>
                <a:lnTo>
                  <a:pt x="0" y="272633"/>
                </a:lnTo>
                <a:lnTo>
                  <a:pt x="0" y="0"/>
                </a:lnTo>
                <a:close/>
              </a:path>
            </a:pathLst>
          </a:custGeom>
          <a:blipFill>
            <a:blip r:embed="rId3">
              <a:extLst>
                <a:ext uri="{96DAC541-7B7A-43D3-8B79-37D633B846F1}">
                  <asvg:svgBlip xmlns:asvg="http://schemas.microsoft.com/office/drawing/2016/SVG/main" r:embed="rId4"/>
                </a:ext>
              </a:extLst>
            </a:blip>
            <a:stretch>
              <a:fillRect t="-654" b="-654"/>
            </a:stretch>
          </a:blipFill>
        </p:spPr>
        <p:txBody>
          <a:bodyPr/>
          <a:lstStyle/>
          <a:p>
            <a:endParaRPr lang="en-US"/>
          </a:p>
        </p:txBody>
      </p:sp>
      <p:sp>
        <p:nvSpPr>
          <p:cNvPr id="29" name="Freeform 29"/>
          <p:cNvSpPr/>
          <p:nvPr/>
        </p:nvSpPr>
        <p:spPr>
          <a:xfrm rot="-9274981">
            <a:off x="7736293" y="3013338"/>
            <a:ext cx="1022104" cy="325215"/>
          </a:xfrm>
          <a:custGeom>
            <a:avLst/>
            <a:gdLst/>
            <a:ahLst/>
            <a:cxnLst/>
            <a:rect l="l" t="t" r="r" b="b"/>
            <a:pathLst>
              <a:path w="1022104" h="325215">
                <a:moveTo>
                  <a:pt x="0" y="0"/>
                </a:moveTo>
                <a:lnTo>
                  <a:pt x="1022104" y="0"/>
                </a:lnTo>
                <a:lnTo>
                  <a:pt x="1022104" y="325215"/>
                </a:lnTo>
                <a:lnTo>
                  <a:pt x="0" y="325215"/>
                </a:lnTo>
                <a:lnTo>
                  <a:pt x="0" y="0"/>
                </a:lnTo>
                <a:close/>
              </a:path>
            </a:pathLst>
          </a:custGeom>
          <a:blipFill>
            <a:blip r:embed="rId7">
              <a:extLst>
                <a:ext uri="{96DAC541-7B7A-43D3-8B79-37D633B846F1}">
                  <asvg:svgBlip xmlns:asvg="http://schemas.microsoft.com/office/drawing/2016/SVG/main" r:embed="rId8"/>
                </a:ext>
              </a:extLst>
            </a:blip>
            <a:stretch>
              <a:fillRect t="-925" b="-925"/>
            </a:stretch>
          </a:blipFill>
        </p:spPr>
        <p:txBody>
          <a:bodyPr/>
          <a:lstStyle/>
          <a:p>
            <a:endParaRPr lang="en-US"/>
          </a:p>
        </p:txBody>
      </p:sp>
      <p:sp>
        <p:nvSpPr>
          <p:cNvPr id="30" name="Freeform 30"/>
          <p:cNvSpPr/>
          <p:nvPr/>
        </p:nvSpPr>
        <p:spPr>
          <a:xfrm rot="-1899254" flipH="1">
            <a:off x="7707420" y="7156469"/>
            <a:ext cx="1022104" cy="325215"/>
          </a:xfrm>
          <a:custGeom>
            <a:avLst/>
            <a:gdLst/>
            <a:ahLst/>
            <a:cxnLst/>
            <a:rect l="l" t="t" r="r" b="b"/>
            <a:pathLst>
              <a:path w="1022104" h="325215">
                <a:moveTo>
                  <a:pt x="1022104" y="0"/>
                </a:moveTo>
                <a:lnTo>
                  <a:pt x="0" y="0"/>
                </a:lnTo>
                <a:lnTo>
                  <a:pt x="0" y="325215"/>
                </a:lnTo>
                <a:lnTo>
                  <a:pt x="1022104" y="325215"/>
                </a:lnTo>
                <a:lnTo>
                  <a:pt x="1022104" y="0"/>
                </a:lnTo>
                <a:close/>
              </a:path>
            </a:pathLst>
          </a:custGeom>
          <a:blipFill>
            <a:blip r:embed="rId7">
              <a:extLst>
                <a:ext uri="{96DAC541-7B7A-43D3-8B79-37D633B846F1}">
                  <asvg:svgBlip xmlns:asvg="http://schemas.microsoft.com/office/drawing/2016/SVG/main" r:embed="rId8"/>
                </a:ext>
              </a:extLst>
            </a:blip>
            <a:stretch>
              <a:fillRect t="-925" b="-925"/>
            </a:stretch>
          </a:blipFill>
        </p:spPr>
        <p:txBody>
          <a:bodyPr/>
          <a:lstStyle/>
          <a:p>
            <a:endParaRPr lang="en-US"/>
          </a:p>
        </p:txBody>
      </p:sp>
      <p:sp>
        <p:nvSpPr>
          <p:cNvPr id="31" name="Freeform 31"/>
          <p:cNvSpPr/>
          <p:nvPr/>
        </p:nvSpPr>
        <p:spPr>
          <a:xfrm rot="-5400000">
            <a:off x="11137374" y="1211505"/>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1">
              <a:extLst>
                <a:ext uri="{96DAC541-7B7A-43D3-8B79-37D633B846F1}">
                  <asvg:svgBlip xmlns:asvg="http://schemas.microsoft.com/office/drawing/2016/SVG/main" r:embed="rId12"/>
                </a:ext>
              </a:extLst>
            </a:blip>
            <a:stretch>
              <a:fillRect t="-105" b="-105"/>
            </a:stretch>
          </a:blipFill>
        </p:spPr>
        <p:txBody>
          <a:bodyPr/>
          <a:lstStyle/>
          <a:p>
            <a:endParaRPr lang="en-US"/>
          </a:p>
        </p:txBody>
      </p:sp>
      <p:sp>
        <p:nvSpPr>
          <p:cNvPr id="32" name="Freeform 32"/>
          <p:cNvSpPr/>
          <p:nvPr/>
        </p:nvSpPr>
        <p:spPr>
          <a:xfrm rot="-5400000">
            <a:off x="11924271" y="3922363"/>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3">
              <a:extLst>
                <a:ext uri="{96DAC541-7B7A-43D3-8B79-37D633B846F1}">
                  <asvg:svgBlip xmlns:asvg="http://schemas.microsoft.com/office/drawing/2016/SVG/main" r:embed="rId14"/>
                </a:ext>
              </a:extLst>
            </a:blip>
            <a:stretch>
              <a:fillRect t="-105" b="-105"/>
            </a:stretch>
          </a:blipFill>
        </p:spPr>
        <p:txBody>
          <a:bodyPr/>
          <a:lstStyle/>
          <a:p>
            <a:endParaRPr lang="en-US"/>
          </a:p>
        </p:txBody>
      </p:sp>
      <p:sp>
        <p:nvSpPr>
          <p:cNvPr id="33" name="Freeform 33"/>
          <p:cNvSpPr/>
          <p:nvPr/>
        </p:nvSpPr>
        <p:spPr>
          <a:xfrm rot="-5400000">
            <a:off x="11213490" y="6375915"/>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5">
              <a:extLst>
                <a:ext uri="{96DAC541-7B7A-43D3-8B79-37D633B846F1}">
                  <asvg:svgBlip xmlns:asvg="http://schemas.microsoft.com/office/drawing/2016/SVG/main" r:embed="rId16"/>
                </a:ext>
              </a:extLst>
            </a:blip>
            <a:stretch>
              <a:fillRect t="-105" b="-105"/>
            </a:stretch>
          </a:blipFill>
        </p:spPr>
        <p:txBody>
          <a:bodyPr/>
          <a:lstStyle/>
          <a:p>
            <a:endParaRPr lang="en-US"/>
          </a:p>
        </p:txBody>
      </p:sp>
      <p:sp>
        <p:nvSpPr>
          <p:cNvPr id="34" name="Freeform 34"/>
          <p:cNvSpPr/>
          <p:nvPr/>
        </p:nvSpPr>
        <p:spPr>
          <a:xfrm rot="-5400000">
            <a:off x="5486435" y="6516722"/>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1">
              <a:extLst>
                <a:ext uri="{96DAC541-7B7A-43D3-8B79-37D633B846F1}">
                  <asvg:svgBlip xmlns:asvg="http://schemas.microsoft.com/office/drawing/2016/SVG/main" r:embed="rId12"/>
                </a:ext>
              </a:extLst>
            </a:blip>
            <a:stretch>
              <a:fillRect t="-105" b="-105"/>
            </a:stretch>
          </a:blipFill>
        </p:spPr>
        <p:txBody>
          <a:bodyPr/>
          <a:lstStyle/>
          <a:p>
            <a:endParaRPr lang="en-US"/>
          </a:p>
        </p:txBody>
      </p:sp>
      <p:sp>
        <p:nvSpPr>
          <p:cNvPr id="35" name="Freeform 35"/>
          <p:cNvSpPr/>
          <p:nvPr/>
        </p:nvSpPr>
        <p:spPr>
          <a:xfrm rot="-5400000">
            <a:off x="4674725" y="3948614"/>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3">
              <a:extLst>
                <a:ext uri="{96DAC541-7B7A-43D3-8B79-37D633B846F1}">
                  <asvg:svgBlip xmlns:asvg="http://schemas.microsoft.com/office/drawing/2016/SVG/main" r:embed="rId14"/>
                </a:ext>
              </a:extLst>
            </a:blip>
            <a:stretch>
              <a:fillRect t="-105" b="-105"/>
            </a:stretch>
          </a:blipFill>
        </p:spPr>
        <p:txBody>
          <a:bodyPr/>
          <a:lstStyle/>
          <a:p>
            <a:endParaRPr lang="en-US"/>
          </a:p>
        </p:txBody>
      </p:sp>
      <p:sp>
        <p:nvSpPr>
          <p:cNvPr id="36" name="Freeform 36"/>
          <p:cNvSpPr/>
          <p:nvPr/>
        </p:nvSpPr>
        <p:spPr>
          <a:xfrm rot="-5400000">
            <a:off x="5484636" y="1211505"/>
            <a:ext cx="1623985" cy="2501938"/>
          </a:xfrm>
          <a:custGeom>
            <a:avLst/>
            <a:gdLst/>
            <a:ahLst/>
            <a:cxnLst/>
            <a:rect l="l" t="t" r="r" b="b"/>
            <a:pathLst>
              <a:path w="1623985" h="2501938">
                <a:moveTo>
                  <a:pt x="0" y="0"/>
                </a:moveTo>
                <a:lnTo>
                  <a:pt x="1623985" y="0"/>
                </a:lnTo>
                <a:lnTo>
                  <a:pt x="1623985" y="2501938"/>
                </a:lnTo>
                <a:lnTo>
                  <a:pt x="0" y="2501938"/>
                </a:lnTo>
                <a:lnTo>
                  <a:pt x="0" y="0"/>
                </a:lnTo>
                <a:close/>
              </a:path>
            </a:pathLst>
          </a:custGeom>
          <a:blipFill>
            <a:blip r:embed="rId15">
              <a:extLst>
                <a:ext uri="{96DAC541-7B7A-43D3-8B79-37D633B846F1}">
                  <asvg:svgBlip xmlns:asvg="http://schemas.microsoft.com/office/drawing/2016/SVG/main" r:embed="rId16"/>
                </a:ext>
              </a:extLst>
            </a:blip>
            <a:stretch>
              <a:fillRect t="-105" b="-105"/>
            </a:stretch>
          </a:blipFill>
        </p:spPr>
        <p:txBody>
          <a:bodyPr/>
          <a:lstStyle/>
          <a:p>
            <a:endParaRPr lang="en-US"/>
          </a:p>
        </p:txBody>
      </p:sp>
      <p:sp>
        <p:nvSpPr>
          <p:cNvPr id="37" name="Freeform 37"/>
          <p:cNvSpPr/>
          <p:nvPr/>
        </p:nvSpPr>
        <p:spPr>
          <a:xfrm rot="-60000">
            <a:off x="6763956" y="140671"/>
            <a:ext cx="4603562" cy="1138335"/>
          </a:xfrm>
          <a:custGeom>
            <a:avLst/>
            <a:gdLst/>
            <a:ahLst/>
            <a:cxnLst/>
            <a:rect l="l" t="t" r="r" b="b"/>
            <a:pathLst>
              <a:path w="4603562" h="1138335">
                <a:moveTo>
                  <a:pt x="0" y="0"/>
                </a:moveTo>
                <a:lnTo>
                  <a:pt x="4603562" y="0"/>
                </a:lnTo>
                <a:lnTo>
                  <a:pt x="4603562" y="1138335"/>
                </a:lnTo>
                <a:lnTo>
                  <a:pt x="0" y="1138335"/>
                </a:lnTo>
                <a:lnTo>
                  <a:pt x="0" y="0"/>
                </a:lnTo>
                <a:close/>
              </a:path>
            </a:pathLst>
          </a:custGeom>
          <a:blipFill>
            <a:blip r:embed="rId17">
              <a:extLst>
                <a:ext uri="{96DAC541-7B7A-43D3-8B79-37D633B846F1}">
                  <asvg:svgBlip xmlns:asvg="http://schemas.microsoft.com/office/drawing/2016/SVG/main" r:embed="rId18"/>
                </a:ext>
              </a:extLst>
            </a:blip>
            <a:stretch>
              <a:fillRect l="-175" r="-175"/>
            </a:stretch>
          </a:blipFill>
        </p:spPr>
        <p:txBody>
          <a:bodyPr/>
          <a:lstStyle/>
          <a:p>
            <a:endParaRPr lang="en-US"/>
          </a:p>
        </p:txBody>
      </p:sp>
      <p:sp>
        <p:nvSpPr>
          <p:cNvPr id="38" name="TextBox 38"/>
          <p:cNvSpPr txBox="1"/>
          <p:nvPr/>
        </p:nvSpPr>
        <p:spPr>
          <a:xfrm>
            <a:off x="7636779" y="4515516"/>
            <a:ext cx="2857916" cy="972037"/>
          </a:xfrm>
          <a:prstGeom prst="rect">
            <a:avLst/>
          </a:prstGeom>
        </p:spPr>
        <p:txBody>
          <a:bodyPr lIns="0" tIns="0" rIns="0" bIns="0" rtlCol="0" anchor="t">
            <a:spAutoFit/>
          </a:bodyPr>
          <a:lstStyle/>
          <a:p>
            <a:pPr algn="ctr">
              <a:lnSpc>
                <a:spcPts val="4226"/>
              </a:lnSpc>
            </a:pPr>
            <a:r>
              <a:rPr lang="en-US" sz="4025" b="1">
                <a:solidFill>
                  <a:srgbClr val="050505"/>
                </a:solidFill>
                <a:latin typeface="Quicksand Bold"/>
                <a:ea typeface="Quicksand Bold"/>
                <a:cs typeface="Quicksand Bold"/>
                <a:sym typeface="Quicksand Bold"/>
              </a:rPr>
              <a:t>HEART FALIURE</a:t>
            </a:r>
          </a:p>
        </p:txBody>
      </p:sp>
      <p:sp>
        <p:nvSpPr>
          <p:cNvPr id="39" name="TextBox 39"/>
          <p:cNvSpPr txBox="1"/>
          <p:nvPr/>
        </p:nvSpPr>
        <p:spPr>
          <a:xfrm>
            <a:off x="10889941" y="2270646"/>
            <a:ext cx="2199263" cy="369241"/>
          </a:xfrm>
          <a:prstGeom prst="rect">
            <a:avLst/>
          </a:prstGeom>
        </p:spPr>
        <p:txBody>
          <a:bodyPr lIns="0" tIns="0" rIns="0" bIns="0" rtlCol="0" anchor="t">
            <a:spAutoFit/>
          </a:bodyPr>
          <a:lstStyle/>
          <a:p>
            <a:pPr algn="ctr">
              <a:lnSpc>
                <a:spcPts val="3551"/>
              </a:lnSpc>
            </a:pPr>
            <a:r>
              <a:rPr lang="en-US" sz="3382" b="1">
                <a:solidFill>
                  <a:srgbClr val="3D3D3D"/>
                </a:solidFill>
                <a:latin typeface="Quicksand Bold"/>
                <a:ea typeface="Quicksand Bold"/>
                <a:cs typeface="Quicksand Bold"/>
                <a:sym typeface="Quicksand Bold"/>
              </a:rPr>
              <a:t>AGE</a:t>
            </a:r>
          </a:p>
        </p:txBody>
      </p:sp>
      <p:sp>
        <p:nvSpPr>
          <p:cNvPr id="40" name="TextBox 40"/>
          <p:cNvSpPr txBox="1"/>
          <p:nvPr/>
        </p:nvSpPr>
        <p:spPr>
          <a:xfrm>
            <a:off x="11636632" y="4947896"/>
            <a:ext cx="2199263" cy="369241"/>
          </a:xfrm>
          <a:prstGeom prst="rect">
            <a:avLst/>
          </a:prstGeom>
        </p:spPr>
        <p:txBody>
          <a:bodyPr lIns="0" tIns="0" rIns="0" bIns="0" rtlCol="0" anchor="t">
            <a:spAutoFit/>
          </a:bodyPr>
          <a:lstStyle/>
          <a:p>
            <a:pPr algn="ctr">
              <a:lnSpc>
                <a:spcPts val="3551"/>
              </a:lnSpc>
            </a:pPr>
            <a:r>
              <a:rPr lang="en-US" sz="3382" b="1">
                <a:solidFill>
                  <a:srgbClr val="3D3D3D"/>
                </a:solidFill>
                <a:latin typeface="Quicksand Bold"/>
                <a:ea typeface="Quicksand Bold"/>
                <a:cs typeface="Quicksand Bold"/>
                <a:sym typeface="Quicksand Bold"/>
              </a:rPr>
              <a:t>ASTHMA</a:t>
            </a:r>
          </a:p>
        </p:txBody>
      </p:sp>
      <p:sp>
        <p:nvSpPr>
          <p:cNvPr id="41" name="TextBox 41"/>
          <p:cNvSpPr txBox="1"/>
          <p:nvPr/>
        </p:nvSpPr>
        <p:spPr>
          <a:xfrm>
            <a:off x="15087350" y="4219398"/>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YES</a:t>
            </a:r>
          </a:p>
        </p:txBody>
      </p:sp>
      <p:sp>
        <p:nvSpPr>
          <p:cNvPr id="42" name="TextBox 42"/>
          <p:cNvSpPr txBox="1"/>
          <p:nvPr/>
        </p:nvSpPr>
        <p:spPr>
          <a:xfrm>
            <a:off x="15087350" y="5685435"/>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NO</a:t>
            </a:r>
          </a:p>
        </p:txBody>
      </p:sp>
      <p:sp>
        <p:nvSpPr>
          <p:cNvPr id="43" name="TextBox 43"/>
          <p:cNvSpPr txBox="1"/>
          <p:nvPr/>
        </p:nvSpPr>
        <p:spPr>
          <a:xfrm>
            <a:off x="10946403" y="7325140"/>
            <a:ext cx="2199263" cy="763577"/>
          </a:xfrm>
          <a:prstGeom prst="rect">
            <a:avLst/>
          </a:prstGeom>
        </p:spPr>
        <p:txBody>
          <a:bodyPr lIns="0" tIns="0" rIns="0" bIns="0" rtlCol="0" anchor="t">
            <a:spAutoFit/>
          </a:bodyPr>
          <a:lstStyle/>
          <a:p>
            <a:pPr algn="ctr">
              <a:lnSpc>
                <a:spcPts val="3236"/>
              </a:lnSpc>
            </a:pPr>
            <a:r>
              <a:rPr lang="en-US" sz="3082" b="1">
                <a:solidFill>
                  <a:srgbClr val="3D3D3D"/>
                </a:solidFill>
                <a:latin typeface="Quicksand Bold"/>
                <a:ea typeface="Quicksand Bold"/>
                <a:cs typeface="Quicksand Bold"/>
                <a:sym typeface="Quicksand Bold"/>
              </a:rPr>
              <a:t>ALCOHOLDRINKING</a:t>
            </a:r>
          </a:p>
        </p:txBody>
      </p:sp>
      <p:sp>
        <p:nvSpPr>
          <p:cNvPr id="44" name="TextBox 44"/>
          <p:cNvSpPr txBox="1"/>
          <p:nvPr/>
        </p:nvSpPr>
        <p:spPr>
          <a:xfrm>
            <a:off x="14808195" y="7069984"/>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YES</a:t>
            </a:r>
          </a:p>
        </p:txBody>
      </p:sp>
      <p:sp>
        <p:nvSpPr>
          <p:cNvPr id="45" name="TextBox 45"/>
          <p:cNvSpPr txBox="1"/>
          <p:nvPr/>
        </p:nvSpPr>
        <p:spPr>
          <a:xfrm>
            <a:off x="14438716" y="8644542"/>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NO </a:t>
            </a:r>
          </a:p>
        </p:txBody>
      </p:sp>
      <p:sp>
        <p:nvSpPr>
          <p:cNvPr id="46" name="TextBox 46"/>
          <p:cNvSpPr txBox="1"/>
          <p:nvPr/>
        </p:nvSpPr>
        <p:spPr>
          <a:xfrm>
            <a:off x="5108325" y="7574406"/>
            <a:ext cx="2441070" cy="369241"/>
          </a:xfrm>
          <a:prstGeom prst="rect">
            <a:avLst/>
          </a:prstGeom>
        </p:spPr>
        <p:txBody>
          <a:bodyPr lIns="0" tIns="0" rIns="0" bIns="0" rtlCol="0" anchor="t">
            <a:spAutoFit/>
          </a:bodyPr>
          <a:lstStyle/>
          <a:p>
            <a:pPr algn="ctr">
              <a:lnSpc>
                <a:spcPts val="3551"/>
              </a:lnSpc>
            </a:pPr>
            <a:r>
              <a:rPr lang="en-US" sz="3382" b="1">
                <a:solidFill>
                  <a:srgbClr val="3D3D3D"/>
                </a:solidFill>
                <a:latin typeface="Quicksand Bold"/>
                <a:ea typeface="Quicksand Bold"/>
                <a:cs typeface="Quicksand Bold"/>
                <a:sym typeface="Quicksand Bold"/>
              </a:rPr>
              <a:t>DIABETIC</a:t>
            </a:r>
          </a:p>
        </p:txBody>
      </p:sp>
      <p:sp>
        <p:nvSpPr>
          <p:cNvPr id="47" name="TextBox 47"/>
          <p:cNvSpPr txBox="1"/>
          <p:nvPr/>
        </p:nvSpPr>
        <p:spPr>
          <a:xfrm>
            <a:off x="4398410" y="4977139"/>
            <a:ext cx="2199263" cy="369241"/>
          </a:xfrm>
          <a:prstGeom prst="rect">
            <a:avLst/>
          </a:prstGeom>
        </p:spPr>
        <p:txBody>
          <a:bodyPr lIns="0" tIns="0" rIns="0" bIns="0" rtlCol="0" anchor="t">
            <a:spAutoFit/>
          </a:bodyPr>
          <a:lstStyle/>
          <a:p>
            <a:pPr algn="ctr">
              <a:lnSpc>
                <a:spcPts val="3551"/>
              </a:lnSpc>
            </a:pPr>
            <a:r>
              <a:rPr lang="en-US" sz="3382" b="1">
                <a:solidFill>
                  <a:srgbClr val="3D3D3D"/>
                </a:solidFill>
                <a:latin typeface="Quicksand Bold"/>
                <a:ea typeface="Quicksand Bold"/>
                <a:cs typeface="Quicksand Bold"/>
                <a:sym typeface="Quicksand Bold"/>
              </a:rPr>
              <a:t>SMOKE</a:t>
            </a:r>
          </a:p>
        </p:txBody>
      </p:sp>
      <p:sp>
        <p:nvSpPr>
          <p:cNvPr id="48" name="TextBox 48"/>
          <p:cNvSpPr txBox="1"/>
          <p:nvPr/>
        </p:nvSpPr>
        <p:spPr>
          <a:xfrm>
            <a:off x="965057" y="4221329"/>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YES</a:t>
            </a:r>
          </a:p>
        </p:txBody>
      </p:sp>
      <p:sp>
        <p:nvSpPr>
          <p:cNvPr id="49" name="TextBox 49"/>
          <p:cNvSpPr txBox="1"/>
          <p:nvPr/>
        </p:nvSpPr>
        <p:spPr>
          <a:xfrm>
            <a:off x="5197248" y="2261121"/>
            <a:ext cx="2199263" cy="369241"/>
          </a:xfrm>
          <a:prstGeom prst="rect">
            <a:avLst/>
          </a:prstGeom>
        </p:spPr>
        <p:txBody>
          <a:bodyPr lIns="0" tIns="0" rIns="0" bIns="0" rtlCol="0" anchor="t">
            <a:spAutoFit/>
          </a:bodyPr>
          <a:lstStyle/>
          <a:p>
            <a:pPr algn="ctr">
              <a:lnSpc>
                <a:spcPts val="3551"/>
              </a:lnSpc>
            </a:pPr>
            <a:r>
              <a:rPr lang="en-US" sz="3382" b="1">
                <a:solidFill>
                  <a:srgbClr val="3D3D3D"/>
                </a:solidFill>
                <a:latin typeface="Quicksand Bold"/>
                <a:ea typeface="Quicksand Bold"/>
                <a:cs typeface="Quicksand Bold"/>
                <a:sym typeface="Quicksand Bold"/>
              </a:rPr>
              <a:t>BMI</a:t>
            </a:r>
          </a:p>
        </p:txBody>
      </p:sp>
      <p:sp>
        <p:nvSpPr>
          <p:cNvPr id="50" name="TextBox 50"/>
          <p:cNvSpPr txBox="1"/>
          <p:nvPr/>
        </p:nvSpPr>
        <p:spPr>
          <a:xfrm>
            <a:off x="7179571" y="-111632"/>
            <a:ext cx="3950970" cy="1685913"/>
          </a:xfrm>
          <a:prstGeom prst="rect">
            <a:avLst/>
          </a:prstGeom>
        </p:spPr>
        <p:txBody>
          <a:bodyPr lIns="0" tIns="0" rIns="0" bIns="0" rtlCol="0" anchor="t">
            <a:spAutoFit/>
          </a:bodyPr>
          <a:lstStyle/>
          <a:p>
            <a:pPr algn="ctr">
              <a:lnSpc>
                <a:spcPts val="8400"/>
              </a:lnSpc>
            </a:pPr>
            <a:r>
              <a:rPr lang="en-US" sz="6000" b="1">
                <a:solidFill>
                  <a:srgbClr val="020202"/>
                </a:solidFill>
                <a:latin typeface="Gaegu Bold"/>
                <a:ea typeface="Gaegu Bold"/>
                <a:cs typeface="Gaegu Bold"/>
                <a:sym typeface="Gaegu Bold"/>
              </a:rPr>
              <a:t>key features</a:t>
            </a:r>
          </a:p>
        </p:txBody>
      </p:sp>
      <p:sp>
        <p:nvSpPr>
          <p:cNvPr id="51" name="TextBox 51"/>
          <p:cNvSpPr txBox="1"/>
          <p:nvPr/>
        </p:nvSpPr>
        <p:spPr>
          <a:xfrm>
            <a:off x="14975365" y="2434930"/>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20 to 80</a:t>
            </a:r>
          </a:p>
        </p:txBody>
      </p:sp>
      <p:sp>
        <p:nvSpPr>
          <p:cNvPr id="52" name="TextBox 52"/>
          <p:cNvSpPr txBox="1"/>
          <p:nvPr/>
        </p:nvSpPr>
        <p:spPr>
          <a:xfrm>
            <a:off x="1165082" y="2147593"/>
            <a:ext cx="2199263" cy="66183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12.02 to 94.85</a:t>
            </a:r>
          </a:p>
        </p:txBody>
      </p:sp>
      <p:sp>
        <p:nvSpPr>
          <p:cNvPr id="53" name="TextBox 53"/>
          <p:cNvSpPr txBox="1"/>
          <p:nvPr/>
        </p:nvSpPr>
        <p:spPr>
          <a:xfrm>
            <a:off x="1001387" y="5764639"/>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NO</a:t>
            </a:r>
          </a:p>
        </p:txBody>
      </p:sp>
      <p:sp>
        <p:nvSpPr>
          <p:cNvPr id="54" name="TextBox 54"/>
          <p:cNvSpPr txBox="1"/>
          <p:nvPr/>
        </p:nvSpPr>
        <p:spPr>
          <a:xfrm>
            <a:off x="1583626" y="8644542"/>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NO</a:t>
            </a:r>
          </a:p>
        </p:txBody>
      </p:sp>
      <p:sp>
        <p:nvSpPr>
          <p:cNvPr id="55" name="TextBox 55"/>
          <p:cNvSpPr txBox="1"/>
          <p:nvPr/>
        </p:nvSpPr>
        <p:spPr>
          <a:xfrm>
            <a:off x="1132914" y="7226892"/>
            <a:ext cx="2199263" cy="299889"/>
          </a:xfrm>
          <a:prstGeom prst="rect">
            <a:avLst/>
          </a:prstGeom>
        </p:spPr>
        <p:txBody>
          <a:bodyPr lIns="0" tIns="0" rIns="0" bIns="0" rtlCol="0" anchor="t">
            <a:spAutoFit/>
          </a:bodyPr>
          <a:lstStyle/>
          <a:p>
            <a:pPr algn="ctr">
              <a:lnSpc>
                <a:spcPts val="2879"/>
              </a:lnSpc>
            </a:pPr>
            <a:r>
              <a:rPr lang="en-US" sz="2742" b="1">
                <a:solidFill>
                  <a:srgbClr val="3D3D3D"/>
                </a:solidFill>
                <a:latin typeface="Quicksand Bold"/>
                <a:ea typeface="Quicksand Bold"/>
                <a:cs typeface="Quicksand Bold"/>
                <a:sym typeface="Quicksand Bold"/>
              </a:rPr>
              <a:t>YES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956370" y="884039"/>
            <a:ext cx="16375261" cy="8446591"/>
          </a:xfrm>
          <a:custGeom>
            <a:avLst/>
            <a:gdLst/>
            <a:ahLst/>
            <a:cxnLst/>
            <a:rect l="l" t="t" r="r" b="b"/>
            <a:pathLst>
              <a:path w="16375261" h="8446591">
                <a:moveTo>
                  <a:pt x="0" y="0"/>
                </a:moveTo>
                <a:lnTo>
                  <a:pt x="16375261" y="0"/>
                </a:lnTo>
                <a:lnTo>
                  <a:pt x="16375261" y="8446591"/>
                </a:lnTo>
                <a:lnTo>
                  <a:pt x="0" y="8446591"/>
                </a:lnTo>
                <a:lnTo>
                  <a:pt x="0" y="0"/>
                </a:lnTo>
                <a:close/>
              </a:path>
            </a:pathLst>
          </a:custGeom>
          <a:blipFill>
            <a:blip r:embed="rId3">
              <a:extLst>
                <a:ext uri="{96DAC541-7B7A-43D3-8B79-37D633B846F1}">
                  <asvg:svgBlip xmlns:asvg="http://schemas.microsoft.com/office/drawing/2016/SVG/main" r:embed="rId4"/>
                </a:ext>
              </a:extLst>
            </a:blip>
            <a:stretch>
              <a:fillRect l="-11" r="-11"/>
            </a:stretch>
          </a:blipFill>
        </p:spPr>
        <p:txBody>
          <a:bodyPr/>
          <a:lstStyle/>
          <a:p>
            <a:endParaRPr lang="en-US"/>
          </a:p>
        </p:txBody>
      </p:sp>
      <p:sp>
        <p:nvSpPr>
          <p:cNvPr id="5" name="Freeform 5"/>
          <p:cNvSpPr/>
          <p:nvPr/>
        </p:nvSpPr>
        <p:spPr>
          <a:xfrm>
            <a:off x="2092761" y="4002539"/>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2722300" y="4002781"/>
            <a:ext cx="12815126" cy="1259110"/>
            <a:chOff x="0" y="0"/>
            <a:chExt cx="17086835" cy="1678813"/>
          </a:xfrm>
        </p:grpSpPr>
        <p:sp>
          <p:nvSpPr>
            <p:cNvPr id="7" name="Freeform 7"/>
            <p:cNvSpPr/>
            <p:nvPr/>
          </p:nvSpPr>
          <p:spPr>
            <a:xfrm>
              <a:off x="0" y="0"/>
              <a:ext cx="17086835" cy="1678813"/>
            </a:xfrm>
            <a:custGeom>
              <a:avLst/>
              <a:gdLst/>
              <a:ahLst/>
              <a:cxnLst/>
              <a:rect l="l" t="t" r="r" b="b"/>
              <a:pathLst>
                <a:path w="17086835" h="1678813">
                  <a:moveTo>
                    <a:pt x="16827246" y="1678813"/>
                  </a:moveTo>
                  <a:lnTo>
                    <a:pt x="259588" y="1678813"/>
                  </a:lnTo>
                  <a:cubicBezTo>
                    <a:pt x="116586" y="1678813"/>
                    <a:pt x="0" y="1624330"/>
                    <a:pt x="0" y="1557528"/>
                  </a:cubicBezTo>
                  <a:lnTo>
                    <a:pt x="0" y="121285"/>
                  </a:lnTo>
                  <a:cubicBezTo>
                    <a:pt x="0" y="54483"/>
                    <a:pt x="116586" y="0"/>
                    <a:pt x="259588" y="0"/>
                  </a:cubicBezTo>
                  <a:lnTo>
                    <a:pt x="16827246" y="0"/>
                  </a:lnTo>
                  <a:cubicBezTo>
                    <a:pt x="16970248" y="0"/>
                    <a:pt x="17086835" y="54483"/>
                    <a:pt x="17086835" y="121285"/>
                  </a:cubicBezTo>
                  <a:lnTo>
                    <a:pt x="17086835" y="1557401"/>
                  </a:lnTo>
                  <a:cubicBezTo>
                    <a:pt x="17086835" y="1624203"/>
                    <a:pt x="16970248" y="1678686"/>
                    <a:pt x="16827246" y="1678686"/>
                  </a:cubicBezTo>
                  <a:close/>
                </a:path>
              </a:pathLst>
            </a:custGeom>
            <a:solidFill>
              <a:srgbClr val="FFFFFF"/>
            </a:solidFill>
          </p:spPr>
          <p:txBody>
            <a:bodyPr/>
            <a:lstStyle/>
            <a:p>
              <a:endParaRPr lang="en-US"/>
            </a:p>
          </p:txBody>
        </p:sp>
      </p:grpSp>
      <p:sp>
        <p:nvSpPr>
          <p:cNvPr id="8" name="Freeform 8"/>
          <p:cNvSpPr/>
          <p:nvPr/>
        </p:nvSpPr>
        <p:spPr>
          <a:xfrm>
            <a:off x="2162206" y="4072227"/>
            <a:ext cx="1120189" cy="1120189"/>
          </a:xfrm>
          <a:custGeom>
            <a:avLst/>
            <a:gdLst/>
            <a:ahLst/>
            <a:cxnLst/>
            <a:rect l="l" t="t" r="r" b="b"/>
            <a:pathLst>
              <a:path w="1120189" h="1120189">
                <a:moveTo>
                  <a:pt x="0" y="0"/>
                </a:moveTo>
                <a:lnTo>
                  <a:pt x="1120189" y="0"/>
                </a:lnTo>
                <a:lnTo>
                  <a:pt x="1120189" y="1120189"/>
                </a:lnTo>
                <a:lnTo>
                  <a:pt x="0" y="11201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092761" y="5648593"/>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2722300" y="5648835"/>
            <a:ext cx="12815126" cy="1259110"/>
            <a:chOff x="0" y="0"/>
            <a:chExt cx="17086835" cy="1678813"/>
          </a:xfrm>
        </p:grpSpPr>
        <p:sp>
          <p:nvSpPr>
            <p:cNvPr id="11" name="Freeform 11"/>
            <p:cNvSpPr/>
            <p:nvPr/>
          </p:nvSpPr>
          <p:spPr>
            <a:xfrm>
              <a:off x="0" y="0"/>
              <a:ext cx="17086835" cy="1678813"/>
            </a:xfrm>
            <a:custGeom>
              <a:avLst/>
              <a:gdLst/>
              <a:ahLst/>
              <a:cxnLst/>
              <a:rect l="l" t="t" r="r" b="b"/>
              <a:pathLst>
                <a:path w="17086835" h="1678813">
                  <a:moveTo>
                    <a:pt x="16827246" y="1678813"/>
                  </a:moveTo>
                  <a:lnTo>
                    <a:pt x="259588" y="1678813"/>
                  </a:lnTo>
                  <a:cubicBezTo>
                    <a:pt x="116586" y="1678813"/>
                    <a:pt x="0" y="1624330"/>
                    <a:pt x="0" y="1557528"/>
                  </a:cubicBezTo>
                  <a:lnTo>
                    <a:pt x="0" y="121285"/>
                  </a:lnTo>
                  <a:cubicBezTo>
                    <a:pt x="0" y="54483"/>
                    <a:pt x="116586" y="0"/>
                    <a:pt x="259588" y="0"/>
                  </a:cubicBezTo>
                  <a:lnTo>
                    <a:pt x="16827246" y="0"/>
                  </a:lnTo>
                  <a:cubicBezTo>
                    <a:pt x="16970248" y="0"/>
                    <a:pt x="17086835" y="54483"/>
                    <a:pt x="17086835" y="121285"/>
                  </a:cubicBezTo>
                  <a:lnTo>
                    <a:pt x="17086835" y="1557401"/>
                  </a:lnTo>
                  <a:cubicBezTo>
                    <a:pt x="17086835" y="1624203"/>
                    <a:pt x="16970248" y="1678686"/>
                    <a:pt x="16827246" y="1678686"/>
                  </a:cubicBezTo>
                  <a:close/>
                </a:path>
              </a:pathLst>
            </a:custGeom>
            <a:solidFill>
              <a:srgbClr val="FFFFFF"/>
            </a:solidFill>
          </p:spPr>
          <p:txBody>
            <a:bodyPr/>
            <a:lstStyle/>
            <a:p>
              <a:endParaRPr lang="en-US"/>
            </a:p>
          </p:txBody>
        </p:sp>
      </p:grpSp>
      <p:sp>
        <p:nvSpPr>
          <p:cNvPr id="12" name="Freeform 12"/>
          <p:cNvSpPr/>
          <p:nvPr/>
        </p:nvSpPr>
        <p:spPr>
          <a:xfrm>
            <a:off x="2092761" y="7298439"/>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2722300" y="7298681"/>
            <a:ext cx="12815126" cy="1259110"/>
            <a:chOff x="0" y="0"/>
            <a:chExt cx="17086835" cy="1678813"/>
          </a:xfrm>
        </p:grpSpPr>
        <p:sp>
          <p:nvSpPr>
            <p:cNvPr id="14" name="Freeform 14"/>
            <p:cNvSpPr/>
            <p:nvPr/>
          </p:nvSpPr>
          <p:spPr>
            <a:xfrm>
              <a:off x="0" y="0"/>
              <a:ext cx="17086835" cy="1678813"/>
            </a:xfrm>
            <a:custGeom>
              <a:avLst/>
              <a:gdLst/>
              <a:ahLst/>
              <a:cxnLst/>
              <a:rect l="l" t="t" r="r" b="b"/>
              <a:pathLst>
                <a:path w="17086835" h="1678813">
                  <a:moveTo>
                    <a:pt x="16827246" y="1678813"/>
                  </a:moveTo>
                  <a:lnTo>
                    <a:pt x="259588" y="1678813"/>
                  </a:lnTo>
                  <a:cubicBezTo>
                    <a:pt x="116586" y="1678813"/>
                    <a:pt x="0" y="1624330"/>
                    <a:pt x="0" y="1557528"/>
                  </a:cubicBezTo>
                  <a:lnTo>
                    <a:pt x="0" y="121285"/>
                  </a:lnTo>
                  <a:cubicBezTo>
                    <a:pt x="0" y="54483"/>
                    <a:pt x="116586" y="0"/>
                    <a:pt x="259588" y="0"/>
                  </a:cubicBezTo>
                  <a:lnTo>
                    <a:pt x="16827246" y="0"/>
                  </a:lnTo>
                  <a:cubicBezTo>
                    <a:pt x="16970248" y="0"/>
                    <a:pt x="17086835" y="54483"/>
                    <a:pt x="17086835" y="121285"/>
                  </a:cubicBezTo>
                  <a:lnTo>
                    <a:pt x="17086835" y="1557401"/>
                  </a:lnTo>
                  <a:cubicBezTo>
                    <a:pt x="17086835" y="1624203"/>
                    <a:pt x="16970248" y="1678686"/>
                    <a:pt x="16827246" y="1678686"/>
                  </a:cubicBezTo>
                  <a:close/>
                </a:path>
              </a:pathLst>
            </a:custGeom>
            <a:solidFill>
              <a:srgbClr val="FFFFFF"/>
            </a:solidFill>
          </p:spPr>
          <p:txBody>
            <a:bodyPr/>
            <a:lstStyle/>
            <a:p>
              <a:endParaRPr lang="en-US"/>
            </a:p>
          </p:txBody>
        </p:sp>
      </p:grpSp>
      <p:sp>
        <p:nvSpPr>
          <p:cNvPr id="15" name="Freeform 15"/>
          <p:cNvSpPr/>
          <p:nvPr/>
        </p:nvSpPr>
        <p:spPr>
          <a:xfrm>
            <a:off x="2170024" y="5728115"/>
            <a:ext cx="1104553" cy="1104553"/>
          </a:xfrm>
          <a:custGeom>
            <a:avLst/>
            <a:gdLst/>
            <a:ahLst/>
            <a:cxnLst/>
            <a:rect l="l" t="t" r="r" b="b"/>
            <a:pathLst>
              <a:path w="1104553" h="1104553">
                <a:moveTo>
                  <a:pt x="0" y="0"/>
                </a:moveTo>
                <a:lnTo>
                  <a:pt x="1104553" y="0"/>
                </a:lnTo>
                <a:lnTo>
                  <a:pt x="1104553" y="1104553"/>
                </a:lnTo>
                <a:lnTo>
                  <a:pt x="0" y="1104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2162327" y="7368368"/>
            <a:ext cx="1119947" cy="1119947"/>
          </a:xfrm>
          <a:custGeom>
            <a:avLst/>
            <a:gdLst/>
            <a:ahLst/>
            <a:cxnLst/>
            <a:rect l="l" t="t" r="r" b="b"/>
            <a:pathLst>
              <a:path w="1119947" h="1119947">
                <a:moveTo>
                  <a:pt x="0" y="0"/>
                </a:moveTo>
                <a:lnTo>
                  <a:pt x="1119947" y="0"/>
                </a:lnTo>
                <a:lnTo>
                  <a:pt x="1119947" y="1119947"/>
                </a:lnTo>
                <a:lnTo>
                  <a:pt x="0" y="11199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3274577" y="3898219"/>
            <a:ext cx="12263018" cy="1548733"/>
          </a:xfrm>
          <a:prstGeom prst="rect">
            <a:avLst/>
          </a:prstGeom>
        </p:spPr>
        <p:txBody>
          <a:bodyPr lIns="0" tIns="0" rIns="0" bIns="0" rtlCol="0" anchor="t">
            <a:spAutoFit/>
          </a:bodyPr>
          <a:lstStyle/>
          <a:p>
            <a:pPr algn="ctr">
              <a:lnSpc>
                <a:spcPts val="4900"/>
              </a:lnSpc>
            </a:pPr>
            <a:r>
              <a:rPr lang="en-US" sz="3500">
                <a:solidFill>
                  <a:srgbClr val="000000"/>
                </a:solidFill>
                <a:latin typeface="Quicksand"/>
                <a:ea typeface="Quicksand"/>
                <a:cs typeface="Quicksand"/>
                <a:sym typeface="Quicksand"/>
              </a:rPr>
              <a:t>Combines clinical and lifestyle factors for a holistic view of patient health.</a:t>
            </a:r>
          </a:p>
        </p:txBody>
      </p:sp>
      <p:sp>
        <p:nvSpPr>
          <p:cNvPr id="18" name="TextBox 18"/>
          <p:cNvSpPr txBox="1"/>
          <p:nvPr/>
        </p:nvSpPr>
        <p:spPr>
          <a:xfrm>
            <a:off x="2998439" y="5787942"/>
            <a:ext cx="12815295" cy="1296964"/>
          </a:xfrm>
          <a:prstGeom prst="rect">
            <a:avLst/>
          </a:prstGeom>
        </p:spPr>
        <p:txBody>
          <a:bodyPr lIns="0" tIns="0" rIns="0" bIns="0" rtlCol="0" anchor="t">
            <a:spAutoFit/>
          </a:bodyPr>
          <a:lstStyle/>
          <a:p>
            <a:pPr algn="ctr">
              <a:lnSpc>
                <a:spcPts val="4900"/>
              </a:lnSpc>
            </a:pPr>
            <a:r>
              <a:rPr lang="en-US" sz="3500">
                <a:solidFill>
                  <a:srgbClr val="000000"/>
                </a:solidFill>
                <a:latin typeface="Quicksand"/>
                <a:ea typeface="Quicksand"/>
                <a:cs typeface="Quicksand"/>
                <a:sym typeface="Quicksand"/>
              </a:rPr>
              <a:t> Well-structured data suitable for machine learning models.</a:t>
            </a:r>
          </a:p>
        </p:txBody>
      </p:sp>
      <p:sp>
        <p:nvSpPr>
          <p:cNvPr id="19" name="TextBox 19"/>
          <p:cNvSpPr txBox="1"/>
          <p:nvPr/>
        </p:nvSpPr>
        <p:spPr>
          <a:xfrm>
            <a:off x="3282274" y="7395204"/>
            <a:ext cx="11961257" cy="1548733"/>
          </a:xfrm>
          <a:prstGeom prst="rect">
            <a:avLst/>
          </a:prstGeom>
        </p:spPr>
        <p:txBody>
          <a:bodyPr lIns="0" tIns="0" rIns="0" bIns="0" rtlCol="0" anchor="t">
            <a:spAutoFit/>
          </a:bodyPr>
          <a:lstStyle/>
          <a:p>
            <a:pPr algn="ctr">
              <a:lnSpc>
                <a:spcPts val="4900"/>
              </a:lnSpc>
            </a:pPr>
            <a:r>
              <a:rPr lang="en-US" sz="3500">
                <a:solidFill>
                  <a:srgbClr val="000000"/>
                </a:solidFill>
                <a:latin typeface="Quicksand"/>
                <a:ea typeface="Quicksand"/>
                <a:cs typeface="Quicksand"/>
                <a:sym typeface="Quicksand"/>
              </a:rPr>
              <a:t>Provides actionable insights for healthcare professionals.</a:t>
            </a:r>
          </a:p>
          <a:p>
            <a:pPr algn="ctr">
              <a:lnSpc>
                <a:spcPts val="4900"/>
              </a:lnSpc>
            </a:pPr>
            <a:endParaRPr lang="en-US" sz="3500">
              <a:solidFill>
                <a:srgbClr val="000000"/>
              </a:solidFill>
              <a:latin typeface="Quicksand"/>
              <a:ea typeface="Quicksand"/>
              <a:cs typeface="Quicksand"/>
              <a:sym typeface="Quicksand"/>
            </a:endParaRPr>
          </a:p>
        </p:txBody>
      </p:sp>
      <p:sp>
        <p:nvSpPr>
          <p:cNvPr id="20" name="TextBox 20"/>
          <p:cNvSpPr txBox="1"/>
          <p:nvPr/>
        </p:nvSpPr>
        <p:spPr>
          <a:xfrm>
            <a:off x="2974903" y="1872115"/>
            <a:ext cx="12338194" cy="1672539"/>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Why This Dataset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5400000">
            <a:off x="7984863" y="3837910"/>
            <a:ext cx="1329173" cy="2538351"/>
          </a:xfrm>
          <a:custGeom>
            <a:avLst/>
            <a:gdLst/>
            <a:ahLst/>
            <a:cxnLst/>
            <a:rect l="l" t="t" r="r" b="b"/>
            <a:pathLst>
              <a:path w="1329173" h="2538351">
                <a:moveTo>
                  <a:pt x="0" y="0"/>
                </a:moveTo>
                <a:lnTo>
                  <a:pt x="1329173" y="0"/>
                </a:lnTo>
                <a:lnTo>
                  <a:pt x="1329173" y="2538351"/>
                </a:lnTo>
                <a:lnTo>
                  <a:pt x="0" y="2538351"/>
                </a:lnTo>
                <a:lnTo>
                  <a:pt x="0" y="0"/>
                </a:lnTo>
                <a:close/>
              </a:path>
            </a:pathLst>
          </a:custGeom>
          <a:blipFill>
            <a:blip r:embed="rId3">
              <a:extLst>
                <a:ext uri="{96DAC541-7B7A-43D3-8B79-37D633B846F1}">
                  <asvg:svgBlip xmlns:asvg="http://schemas.microsoft.com/office/drawing/2016/SVG/main" r:embed="rId4"/>
                </a:ext>
              </a:extLst>
            </a:blip>
            <a:stretch>
              <a:fillRect l="-67" r="-67"/>
            </a:stretch>
          </a:blipFill>
        </p:spPr>
        <p:txBody>
          <a:bodyPr/>
          <a:lstStyle/>
          <a:p>
            <a:endParaRPr lang="en-US"/>
          </a:p>
        </p:txBody>
      </p:sp>
      <p:sp>
        <p:nvSpPr>
          <p:cNvPr id="5" name="Freeform 5"/>
          <p:cNvSpPr/>
          <p:nvPr/>
        </p:nvSpPr>
        <p:spPr>
          <a:xfrm rot="5400000">
            <a:off x="7984863" y="154647"/>
            <a:ext cx="1329173" cy="2538351"/>
          </a:xfrm>
          <a:custGeom>
            <a:avLst/>
            <a:gdLst/>
            <a:ahLst/>
            <a:cxnLst/>
            <a:rect l="l" t="t" r="r" b="b"/>
            <a:pathLst>
              <a:path w="1329173" h="2538351">
                <a:moveTo>
                  <a:pt x="0" y="0"/>
                </a:moveTo>
                <a:lnTo>
                  <a:pt x="1329173" y="0"/>
                </a:lnTo>
                <a:lnTo>
                  <a:pt x="1329173" y="2538351"/>
                </a:lnTo>
                <a:lnTo>
                  <a:pt x="0" y="2538351"/>
                </a:lnTo>
                <a:lnTo>
                  <a:pt x="0" y="0"/>
                </a:lnTo>
                <a:close/>
              </a:path>
            </a:pathLst>
          </a:custGeom>
          <a:blipFill>
            <a:blip r:embed="rId5">
              <a:extLst>
                <a:ext uri="{96DAC541-7B7A-43D3-8B79-37D633B846F1}">
                  <asvg:svgBlip xmlns:asvg="http://schemas.microsoft.com/office/drawing/2016/SVG/main" r:embed="rId6"/>
                </a:ext>
              </a:extLst>
            </a:blip>
            <a:stretch>
              <a:fillRect l="-67" r="-67"/>
            </a:stretch>
          </a:blipFill>
        </p:spPr>
        <p:txBody>
          <a:bodyPr/>
          <a:lstStyle/>
          <a:p>
            <a:endParaRPr lang="en-US"/>
          </a:p>
        </p:txBody>
      </p:sp>
      <p:sp>
        <p:nvSpPr>
          <p:cNvPr id="6" name="Freeform 6"/>
          <p:cNvSpPr/>
          <p:nvPr/>
        </p:nvSpPr>
        <p:spPr>
          <a:xfrm rot="5400000">
            <a:off x="7984863" y="1998760"/>
            <a:ext cx="1329173" cy="2538351"/>
          </a:xfrm>
          <a:custGeom>
            <a:avLst/>
            <a:gdLst/>
            <a:ahLst/>
            <a:cxnLst/>
            <a:rect l="l" t="t" r="r" b="b"/>
            <a:pathLst>
              <a:path w="1329173" h="2538351">
                <a:moveTo>
                  <a:pt x="0" y="0"/>
                </a:moveTo>
                <a:lnTo>
                  <a:pt x="1329173" y="0"/>
                </a:lnTo>
                <a:lnTo>
                  <a:pt x="1329173" y="2538351"/>
                </a:lnTo>
                <a:lnTo>
                  <a:pt x="0" y="2538351"/>
                </a:lnTo>
                <a:lnTo>
                  <a:pt x="0" y="0"/>
                </a:lnTo>
                <a:close/>
              </a:path>
            </a:pathLst>
          </a:custGeom>
          <a:blipFill>
            <a:blip r:embed="rId7">
              <a:extLst>
                <a:ext uri="{96DAC541-7B7A-43D3-8B79-37D633B846F1}">
                  <asvg:svgBlip xmlns:asvg="http://schemas.microsoft.com/office/drawing/2016/SVG/main" r:embed="rId8"/>
                </a:ext>
              </a:extLst>
            </a:blip>
            <a:stretch>
              <a:fillRect l="-67" r="-67"/>
            </a:stretch>
          </a:blipFill>
        </p:spPr>
        <p:txBody>
          <a:bodyPr/>
          <a:lstStyle/>
          <a:p>
            <a:endParaRPr lang="en-US"/>
          </a:p>
        </p:txBody>
      </p:sp>
      <p:sp>
        <p:nvSpPr>
          <p:cNvPr id="7" name="Freeform 7"/>
          <p:cNvSpPr/>
          <p:nvPr/>
        </p:nvSpPr>
        <p:spPr>
          <a:xfrm rot="5400000">
            <a:off x="7984863" y="5589633"/>
            <a:ext cx="1329173" cy="2538351"/>
          </a:xfrm>
          <a:custGeom>
            <a:avLst/>
            <a:gdLst/>
            <a:ahLst/>
            <a:cxnLst/>
            <a:rect l="l" t="t" r="r" b="b"/>
            <a:pathLst>
              <a:path w="1329173" h="2538351">
                <a:moveTo>
                  <a:pt x="0" y="0"/>
                </a:moveTo>
                <a:lnTo>
                  <a:pt x="1329173" y="0"/>
                </a:lnTo>
                <a:lnTo>
                  <a:pt x="1329173" y="2538351"/>
                </a:lnTo>
                <a:lnTo>
                  <a:pt x="0" y="2538351"/>
                </a:lnTo>
                <a:lnTo>
                  <a:pt x="0" y="0"/>
                </a:lnTo>
                <a:close/>
              </a:path>
            </a:pathLst>
          </a:custGeom>
          <a:blipFill>
            <a:blip r:embed="rId9">
              <a:extLst>
                <a:ext uri="{96DAC541-7B7A-43D3-8B79-37D633B846F1}">
                  <asvg:svgBlip xmlns:asvg="http://schemas.microsoft.com/office/drawing/2016/SVG/main" r:embed="rId10"/>
                </a:ext>
              </a:extLst>
            </a:blip>
            <a:stretch>
              <a:fillRect l="-67" r="-67"/>
            </a:stretch>
          </a:blipFill>
        </p:spPr>
        <p:txBody>
          <a:bodyPr/>
          <a:lstStyle/>
          <a:p>
            <a:endParaRPr lang="en-US"/>
          </a:p>
        </p:txBody>
      </p:sp>
      <p:sp>
        <p:nvSpPr>
          <p:cNvPr id="8" name="Freeform 8"/>
          <p:cNvSpPr/>
          <p:nvPr/>
        </p:nvSpPr>
        <p:spPr>
          <a:xfrm rot="5400000">
            <a:off x="7984863" y="7554194"/>
            <a:ext cx="1329173" cy="2538351"/>
          </a:xfrm>
          <a:custGeom>
            <a:avLst/>
            <a:gdLst/>
            <a:ahLst/>
            <a:cxnLst/>
            <a:rect l="l" t="t" r="r" b="b"/>
            <a:pathLst>
              <a:path w="1329173" h="2538351">
                <a:moveTo>
                  <a:pt x="0" y="0"/>
                </a:moveTo>
                <a:lnTo>
                  <a:pt x="1329173" y="0"/>
                </a:lnTo>
                <a:lnTo>
                  <a:pt x="1329173" y="2538351"/>
                </a:lnTo>
                <a:lnTo>
                  <a:pt x="0" y="2538351"/>
                </a:lnTo>
                <a:lnTo>
                  <a:pt x="0" y="0"/>
                </a:lnTo>
                <a:close/>
              </a:path>
            </a:pathLst>
          </a:custGeom>
          <a:blipFill>
            <a:blip r:embed="rId11">
              <a:extLst>
                <a:ext uri="{96DAC541-7B7A-43D3-8B79-37D633B846F1}">
                  <asvg:svgBlip xmlns:asvg="http://schemas.microsoft.com/office/drawing/2016/SVG/main" r:embed="rId12"/>
                </a:ext>
              </a:extLst>
            </a:blip>
            <a:stretch>
              <a:fillRect l="-67" r="-67"/>
            </a:stretch>
          </a:blipFill>
        </p:spPr>
        <p:txBody>
          <a:bodyPr/>
          <a:lstStyle/>
          <a:p>
            <a:endParaRPr lang="en-US"/>
          </a:p>
        </p:txBody>
      </p:sp>
      <p:sp>
        <p:nvSpPr>
          <p:cNvPr id="9" name="Freeform 9"/>
          <p:cNvSpPr/>
          <p:nvPr/>
        </p:nvSpPr>
        <p:spPr>
          <a:xfrm rot="-1773248">
            <a:off x="5044311" y="3793262"/>
            <a:ext cx="2053158" cy="318644"/>
          </a:xfrm>
          <a:custGeom>
            <a:avLst/>
            <a:gdLst/>
            <a:ahLst/>
            <a:cxnLst/>
            <a:rect l="l" t="t" r="r" b="b"/>
            <a:pathLst>
              <a:path w="2053158" h="318644">
                <a:moveTo>
                  <a:pt x="0" y="0"/>
                </a:moveTo>
                <a:lnTo>
                  <a:pt x="2053158" y="0"/>
                </a:lnTo>
                <a:lnTo>
                  <a:pt x="2053158" y="318644"/>
                </a:lnTo>
                <a:lnTo>
                  <a:pt x="0" y="318644"/>
                </a:lnTo>
                <a:lnTo>
                  <a:pt x="0" y="0"/>
                </a:lnTo>
                <a:close/>
              </a:path>
            </a:pathLst>
          </a:custGeom>
          <a:blipFill>
            <a:blip r:embed="rId13">
              <a:extLst>
                <a:ext uri="{96DAC541-7B7A-43D3-8B79-37D633B846F1}">
                  <asvg:svgBlip xmlns:asvg="http://schemas.microsoft.com/office/drawing/2016/SVG/main" r:embed="rId14"/>
                </a:ext>
              </a:extLst>
            </a:blip>
            <a:stretch>
              <a:fillRect l="-15502" r="-15502"/>
            </a:stretch>
          </a:blipFill>
        </p:spPr>
        <p:txBody>
          <a:bodyPr/>
          <a:lstStyle/>
          <a:p>
            <a:endParaRPr lang="en-US"/>
          </a:p>
        </p:txBody>
      </p:sp>
      <p:sp>
        <p:nvSpPr>
          <p:cNvPr id="10" name="Freeform 10"/>
          <p:cNvSpPr/>
          <p:nvPr/>
        </p:nvSpPr>
        <p:spPr>
          <a:xfrm rot="1224938" flipV="1">
            <a:off x="5101817" y="6360841"/>
            <a:ext cx="2053158" cy="318644"/>
          </a:xfrm>
          <a:custGeom>
            <a:avLst/>
            <a:gdLst/>
            <a:ahLst/>
            <a:cxnLst/>
            <a:rect l="l" t="t" r="r" b="b"/>
            <a:pathLst>
              <a:path w="2053158" h="318644">
                <a:moveTo>
                  <a:pt x="0" y="318644"/>
                </a:moveTo>
                <a:lnTo>
                  <a:pt x="2053158" y="318644"/>
                </a:lnTo>
                <a:lnTo>
                  <a:pt x="2053158" y="0"/>
                </a:lnTo>
                <a:lnTo>
                  <a:pt x="0" y="0"/>
                </a:lnTo>
                <a:lnTo>
                  <a:pt x="0" y="318644"/>
                </a:lnTo>
                <a:close/>
              </a:path>
            </a:pathLst>
          </a:custGeom>
          <a:blipFill>
            <a:blip r:embed="rId13">
              <a:extLst>
                <a:ext uri="{96DAC541-7B7A-43D3-8B79-37D633B846F1}">
                  <asvg:svgBlip xmlns:asvg="http://schemas.microsoft.com/office/drawing/2016/SVG/main" r:embed="rId14"/>
                </a:ext>
              </a:extLst>
            </a:blip>
            <a:stretch>
              <a:fillRect l="-15502" r="-15502"/>
            </a:stretch>
          </a:blipFill>
        </p:spPr>
        <p:txBody>
          <a:bodyPr/>
          <a:lstStyle/>
          <a:p>
            <a:endParaRPr lang="en-US"/>
          </a:p>
        </p:txBody>
      </p:sp>
      <p:sp>
        <p:nvSpPr>
          <p:cNvPr id="11" name="Freeform 11"/>
          <p:cNvSpPr/>
          <p:nvPr/>
        </p:nvSpPr>
        <p:spPr>
          <a:xfrm rot="-256773">
            <a:off x="5147894" y="5039978"/>
            <a:ext cx="2053158" cy="318644"/>
          </a:xfrm>
          <a:custGeom>
            <a:avLst/>
            <a:gdLst/>
            <a:ahLst/>
            <a:cxnLst/>
            <a:rect l="l" t="t" r="r" b="b"/>
            <a:pathLst>
              <a:path w="2053158" h="318644">
                <a:moveTo>
                  <a:pt x="0" y="0"/>
                </a:moveTo>
                <a:lnTo>
                  <a:pt x="2053158" y="0"/>
                </a:lnTo>
                <a:lnTo>
                  <a:pt x="2053158" y="318644"/>
                </a:lnTo>
                <a:lnTo>
                  <a:pt x="0" y="318644"/>
                </a:lnTo>
                <a:lnTo>
                  <a:pt x="0" y="0"/>
                </a:lnTo>
                <a:close/>
              </a:path>
            </a:pathLst>
          </a:custGeom>
          <a:blipFill>
            <a:blip r:embed="rId13">
              <a:extLst>
                <a:ext uri="{96DAC541-7B7A-43D3-8B79-37D633B846F1}">
                  <asvg:svgBlip xmlns:asvg="http://schemas.microsoft.com/office/drawing/2016/SVG/main" r:embed="rId14"/>
                </a:ext>
              </a:extLst>
            </a:blip>
            <a:stretch>
              <a:fillRect l="-15502" r="-15502"/>
            </a:stretch>
          </a:blipFill>
        </p:spPr>
        <p:txBody>
          <a:bodyPr/>
          <a:lstStyle/>
          <a:p>
            <a:endParaRPr lang="en-US"/>
          </a:p>
        </p:txBody>
      </p:sp>
      <p:sp>
        <p:nvSpPr>
          <p:cNvPr id="12" name="Freeform 12"/>
          <p:cNvSpPr/>
          <p:nvPr/>
        </p:nvSpPr>
        <p:spPr>
          <a:xfrm rot="-2157760">
            <a:off x="4279594" y="2598097"/>
            <a:ext cx="2738346" cy="318644"/>
          </a:xfrm>
          <a:custGeom>
            <a:avLst/>
            <a:gdLst/>
            <a:ahLst/>
            <a:cxnLst/>
            <a:rect l="l" t="t" r="r" b="b"/>
            <a:pathLst>
              <a:path w="2738346" h="318644">
                <a:moveTo>
                  <a:pt x="0" y="0"/>
                </a:moveTo>
                <a:lnTo>
                  <a:pt x="2738346" y="0"/>
                </a:lnTo>
                <a:lnTo>
                  <a:pt x="2738346" y="318644"/>
                </a:lnTo>
                <a:lnTo>
                  <a:pt x="0" y="318644"/>
                </a:lnTo>
                <a:lnTo>
                  <a:pt x="0" y="0"/>
                </a:lnTo>
                <a:close/>
              </a:path>
            </a:pathLst>
          </a:custGeom>
          <a:blipFill>
            <a:blip r:embed="rId13">
              <a:extLst>
                <a:ext uri="{96DAC541-7B7A-43D3-8B79-37D633B846F1}">
                  <asvg:svgBlip xmlns:asvg="http://schemas.microsoft.com/office/drawing/2016/SVG/main" r:embed="rId14"/>
                </a:ext>
              </a:extLst>
            </a:blip>
            <a:stretch>
              <a:fillRect t="-726" b="-726"/>
            </a:stretch>
          </a:blipFill>
        </p:spPr>
        <p:txBody>
          <a:bodyPr/>
          <a:lstStyle/>
          <a:p>
            <a:endParaRPr lang="en-US"/>
          </a:p>
        </p:txBody>
      </p:sp>
      <p:sp>
        <p:nvSpPr>
          <p:cNvPr id="13" name="Freeform 13"/>
          <p:cNvSpPr/>
          <p:nvPr/>
        </p:nvSpPr>
        <p:spPr>
          <a:xfrm rot="1955991" flipV="1">
            <a:off x="4434011" y="7364072"/>
            <a:ext cx="2738346" cy="318644"/>
          </a:xfrm>
          <a:custGeom>
            <a:avLst/>
            <a:gdLst/>
            <a:ahLst/>
            <a:cxnLst/>
            <a:rect l="l" t="t" r="r" b="b"/>
            <a:pathLst>
              <a:path w="2738346" h="318644">
                <a:moveTo>
                  <a:pt x="0" y="318644"/>
                </a:moveTo>
                <a:lnTo>
                  <a:pt x="2738346" y="318644"/>
                </a:lnTo>
                <a:lnTo>
                  <a:pt x="2738346" y="0"/>
                </a:lnTo>
                <a:lnTo>
                  <a:pt x="0" y="0"/>
                </a:lnTo>
                <a:lnTo>
                  <a:pt x="0" y="318644"/>
                </a:lnTo>
                <a:close/>
              </a:path>
            </a:pathLst>
          </a:custGeom>
          <a:blipFill>
            <a:blip r:embed="rId13">
              <a:extLst>
                <a:ext uri="{96DAC541-7B7A-43D3-8B79-37D633B846F1}">
                  <asvg:svgBlip xmlns:asvg="http://schemas.microsoft.com/office/drawing/2016/SVG/main" r:embed="rId14"/>
                </a:ext>
              </a:extLst>
            </a:blip>
            <a:stretch>
              <a:fillRect t="-726" b="-726"/>
            </a:stretch>
          </a:blipFill>
        </p:spPr>
        <p:txBody>
          <a:bodyPr/>
          <a:lstStyle/>
          <a:p>
            <a:endParaRPr lang="en-US"/>
          </a:p>
        </p:txBody>
      </p:sp>
      <p:sp>
        <p:nvSpPr>
          <p:cNvPr id="14" name="Freeform 14"/>
          <p:cNvSpPr/>
          <p:nvPr/>
        </p:nvSpPr>
        <p:spPr>
          <a:xfrm rot="-60000">
            <a:off x="10314400" y="8195328"/>
            <a:ext cx="7098027" cy="1755148"/>
          </a:xfrm>
          <a:custGeom>
            <a:avLst/>
            <a:gdLst/>
            <a:ahLst/>
            <a:cxnLst/>
            <a:rect l="l" t="t" r="r" b="b"/>
            <a:pathLst>
              <a:path w="7098027" h="1755148">
                <a:moveTo>
                  <a:pt x="0" y="0"/>
                </a:moveTo>
                <a:lnTo>
                  <a:pt x="7098027" y="0"/>
                </a:lnTo>
                <a:lnTo>
                  <a:pt x="7098027" y="1755148"/>
                </a:lnTo>
                <a:lnTo>
                  <a:pt x="0" y="1755148"/>
                </a:lnTo>
                <a:lnTo>
                  <a:pt x="0" y="0"/>
                </a:lnTo>
                <a:close/>
              </a:path>
            </a:pathLst>
          </a:custGeom>
          <a:blipFill>
            <a:blip r:embed="rId15">
              <a:extLst>
                <a:ext uri="{96DAC541-7B7A-43D3-8B79-37D633B846F1}">
                  <asvg:svgBlip xmlns:asvg="http://schemas.microsoft.com/office/drawing/2016/SVG/main" r:embed="rId16"/>
                </a:ext>
              </a:extLst>
            </a:blip>
            <a:stretch>
              <a:fillRect l="-122" r="-122"/>
            </a:stretch>
          </a:blipFill>
        </p:spPr>
        <p:txBody>
          <a:bodyPr/>
          <a:lstStyle/>
          <a:p>
            <a:endParaRPr lang="en-US"/>
          </a:p>
        </p:txBody>
      </p:sp>
      <p:sp>
        <p:nvSpPr>
          <p:cNvPr id="15" name="TextBox 15"/>
          <p:cNvSpPr txBox="1"/>
          <p:nvPr/>
        </p:nvSpPr>
        <p:spPr>
          <a:xfrm>
            <a:off x="10941735" y="8515690"/>
            <a:ext cx="5899198" cy="1114425"/>
          </a:xfrm>
          <a:prstGeom prst="rect">
            <a:avLst/>
          </a:prstGeom>
        </p:spPr>
        <p:txBody>
          <a:bodyPr lIns="0" tIns="0" rIns="0" bIns="0" rtlCol="0" anchor="t">
            <a:spAutoFit/>
          </a:bodyPr>
          <a:lstStyle/>
          <a:p>
            <a:pPr algn="ctr">
              <a:lnSpc>
                <a:spcPts val="2999"/>
              </a:lnSpc>
            </a:pPr>
            <a:r>
              <a:rPr lang="en-US" sz="2499" b="1" spc="124">
                <a:solidFill>
                  <a:srgbClr val="301906"/>
                </a:solidFill>
                <a:latin typeface="Quicksand Bold"/>
                <a:ea typeface="Quicksand Bold"/>
                <a:cs typeface="Quicksand Bold"/>
                <a:sym typeface="Quicksand Bold"/>
              </a:rPr>
              <a:t>Numerical features were scaled to ensure equal weight during model training.</a:t>
            </a:r>
          </a:p>
        </p:txBody>
      </p:sp>
      <p:sp>
        <p:nvSpPr>
          <p:cNvPr id="16" name="Freeform 16"/>
          <p:cNvSpPr/>
          <p:nvPr/>
        </p:nvSpPr>
        <p:spPr>
          <a:xfrm rot="-1785706" flipV="1">
            <a:off x="-131436" y="-307363"/>
            <a:ext cx="2577851" cy="2621755"/>
          </a:xfrm>
          <a:custGeom>
            <a:avLst/>
            <a:gdLst/>
            <a:ahLst/>
            <a:cxnLst/>
            <a:rect l="l" t="t" r="r" b="b"/>
            <a:pathLst>
              <a:path w="2577851" h="2621755">
                <a:moveTo>
                  <a:pt x="0" y="2621755"/>
                </a:moveTo>
                <a:lnTo>
                  <a:pt x="2577851" y="2621755"/>
                </a:lnTo>
                <a:lnTo>
                  <a:pt x="2577851" y="0"/>
                </a:lnTo>
                <a:lnTo>
                  <a:pt x="0" y="0"/>
                </a:lnTo>
                <a:lnTo>
                  <a:pt x="0" y="2621755"/>
                </a:lnTo>
                <a:close/>
              </a:path>
            </a:pathLst>
          </a:custGeom>
          <a:blipFill>
            <a:blip r:embed="rId17">
              <a:extLst>
                <a:ext uri="{96DAC541-7B7A-43D3-8B79-37D633B846F1}">
                  <asvg:svgBlip xmlns:asvg="http://schemas.microsoft.com/office/drawing/2016/SVG/main" r:embed="rId18"/>
                </a:ext>
              </a:extLst>
            </a:blip>
            <a:stretch>
              <a:fillRect t="-8596" b="-8596"/>
            </a:stretch>
          </a:blipFill>
        </p:spPr>
        <p:txBody>
          <a:bodyPr/>
          <a:lstStyle/>
          <a:p>
            <a:endParaRPr lang="en-US"/>
          </a:p>
        </p:txBody>
      </p:sp>
      <p:sp>
        <p:nvSpPr>
          <p:cNvPr id="17" name="Freeform 17"/>
          <p:cNvSpPr/>
          <p:nvPr/>
        </p:nvSpPr>
        <p:spPr>
          <a:xfrm rot="10157016" flipH="1" flipV="1">
            <a:off x="274370" y="8705223"/>
            <a:ext cx="3360018" cy="914763"/>
          </a:xfrm>
          <a:custGeom>
            <a:avLst/>
            <a:gdLst/>
            <a:ahLst/>
            <a:cxnLst/>
            <a:rect l="l" t="t" r="r" b="b"/>
            <a:pathLst>
              <a:path w="3360018" h="914763">
                <a:moveTo>
                  <a:pt x="3360018" y="914763"/>
                </a:moveTo>
                <a:lnTo>
                  <a:pt x="0" y="914763"/>
                </a:lnTo>
                <a:lnTo>
                  <a:pt x="0" y="0"/>
                </a:lnTo>
                <a:lnTo>
                  <a:pt x="3360018" y="0"/>
                </a:lnTo>
                <a:lnTo>
                  <a:pt x="3360018" y="914763"/>
                </a:lnTo>
                <a:close/>
              </a:path>
            </a:pathLst>
          </a:custGeom>
          <a:blipFill>
            <a:blip r:embed="rId19">
              <a:extLst>
                <a:ext uri="{96DAC541-7B7A-43D3-8B79-37D633B846F1}">
                  <asvg:svgBlip xmlns:asvg="http://schemas.microsoft.com/office/drawing/2016/SVG/main" r:embed="rId20"/>
                </a:ext>
              </a:extLst>
            </a:blip>
            <a:stretch>
              <a:fillRect t="-9310" b="-9310"/>
            </a:stretch>
          </a:blipFill>
        </p:spPr>
        <p:txBody>
          <a:bodyPr/>
          <a:lstStyle/>
          <a:p>
            <a:endParaRPr lang="en-US"/>
          </a:p>
        </p:txBody>
      </p:sp>
      <p:sp>
        <p:nvSpPr>
          <p:cNvPr id="18" name="Freeform 18"/>
          <p:cNvSpPr/>
          <p:nvPr/>
        </p:nvSpPr>
        <p:spPr>
          <a:xfrm>
            <a:off x="615633" y="3481281"/>
            <a:ext cx="3811905" cy="1905952"/>
          </a:xfrm>
          <a:custGeom>
            <a:avLst/>
            <a:gdLst/>
            <a:ahLst/>
            <a:cxnLst/>
            <a:rect l="l" t="t" r="r" b="b"/>
            <a:pathLst>
              <a:path w="3811905" h="1905952">
                <a:moveTo>
                  <a:pt x="0" y="0"/>
                </a:moveTo>
                <a:lnTo>
                  <a:pt x="3811905" y="0"/>
                </a:lnTo>
                <a:lnTo>
                  <a:pt x="3811905" y="1905952"/>
                </a:lnTo>
                <a:lnTo>
                  <a:pt x="0" y="1905952"/>
                </a:lnTo>
                <a:lnTo>
                  <a:pt x="0" y="0"/>
                </a:lnTo>
                <a:close/>
              </a:path>
            </a:pathLst>
          </a:custGeom>
          <a:blipFill>
            <a:blip r:embed="rId21">
              <a:extLst>
                <a:ext uri="{96DAC541-7B7A-43D3-8B79-37D633B846F1}">
                  <asvg:svgBlip xmlns:asvg="http://schemas.microsoft.com/office/drawing/2016/SVG/main" r:embed="rId22"/>
                </a:ext>
              </a:extLst>
            </a:blip>
            <a:stretch>
              <a:fillRect t="-124" b="-124"/>
            </a:stretch>
          </a:blipFill>
        </p:spPr>
        <p:txBody>
          <a:bodyPr/>
          <a:lstStyle/>
          <a:p>
            <a:endParaRPr lang="en-US"/>
          </a:p>
        </p:txBody>
      </p:sp>
      <p:sp>
        <p:nvSpPr>
          <p:cNvPr id="19" name="Freeform 19"/>
          <p:cNvSpPr/>
          <p:nvPr/>
        </p:nvSpPr>
        <p:spPr>
          <a:xfrm rot="-60000">
            <a:off x="10732692" y="649651"/>
            <a:ext cx="6709872" cy="1659168"/>
          </a:xfrm>
          <a:custGeom>
            <a:avLst/>
            <a:gdLst/>
            <a:ahLst/>
            <a:cxnLst/>
            <a:rect l="l" t="t" r="r" b="b"/>
            <a:pathLst>
              <a:path w="6709872" h="1659168">
                <a:moveTo>
                  <a:pt x="0" y="0"/>
                </a:moveTo>
                <a:lnTo>
                  <a:pt x="6709872" y="0"/>
                </a:lnTo>
                <a:lnTo>
                  <a:pt x="6709872" y="1659168"/>
                </a:lnTo>
                <a:lnTo>
                  <a:pt x="0" y="1659168"/>
                </a:lnTo>
                <a:lnTo>
                  <a:pt x="0" y="0"/>
                </a:lnTo>
                <a:close/>
              </a:path>
            </a:pathLst>
          </a:custGeom>
          <a:blipFill>
            <a:blip r:embed="rId15">
              <a:extLst>
                <a:ext uri="{96DAC541-7B7A-43D3-8B79-37D633B846F1}">
                  <asvg:svgBlip xmlns:asvg="http://schemas.microsoft.com/office/drawing/2016/SVG/main" r:embed="rId16"/>
                </a:ext>
              </a:extLst>
            </a:blip>
            <a:stretch>
              <a:fillRect l="-90" r="-90"/>
            </a:stretch>
          </a:blipFill>
        </p:spPr>
        <p:txBody>
          <a:bodyPr/>
          <a:lstStyle/>
          <a:p>
            <a:endParaRPr lang="en-US"/>
          </a:p>
        </p:txBody>
      </p:sp>
      <p:sp>
        <p:nvSpPr>
          <p:cNvPr id="20" name="TextBox 20"/>
          <p:cNvSpPr txBox="1"/>
          <p:nvPr/>
        </p:nvSpPr>
        <p:spPr>
          <a:xfrm>
            <a:off x="7616646" y="1143000"/>
            <a:ext cx="1961414" cy="608584"/>
          </a:xfrm>
          <a:prstGeom prst="rect">
            <a:avLst/>
          </a:prstGeom>
        </p:spPr>
        <p:txBody>
          <a:bodyPr lIns="0" tIns="0" rIns="0" bIns="0" rtlCol="0" anchor="t">
            <a:spAutoFit/>
          </a:bodyPr>
          <a:lstStyle/>
          <a:p>
            <a:pPr algn="ctr">
              <a:lnSpc>
                <a:spcPts val="2676"/>
              </a:lnSpc>
            </a:pPr>
            <a:r>
              <a:rPr lang="en-US" sz="2599" b="1" spc="129">
                <a:solidFill>
                  <a:srgbClr val="301906"/>
                </a:solidFill>
                <a:latin typeface="Quicksand Bold"/>
                <a:ea typeface="Quicksand Bold"/>
                <a:cs typeface="Quicksand Bold"/>
                <a:sym typeface="Quicksand Bold"/>
              </a:rPr>
              <a:t>Missing Values</a:t>
            </a:r>
          </a:p>
        </p:txBody>
      </p:sp>
      <p:sp>
        <p:nvSpPr>
          <p:cNvPr id="21" name="TextBox 21"/>
          <p:cNvSpPr txBox="1"/>
          <p:nvPr/>
        </p:nvSpPr>
        <p:spPr>
          <a:xfrm>
            <a:off x="11024299" y="878300"/>
            <a:ext cx="6140520" cy="1114425"/>
          </a:xfrm>
          <a:prstGeom prst="rect">
            <a:avLst/>
          </a:prstGeom>
        </p:spPr>
        <p:txBody>
          <a:bodyPr lIns="0" tIns="0" rIns="0" bIns="0" rtlCol="0" anchor="t">
            <a:spAutoFit/>
          </a:bodyPr>
          <a:lstStyle/>
          <a:p>
            <a:pPr algn="ctr">
              <a:lnSpc>
                <a:spcPts val="2999"/>
              </a:lnSpc>
            </a:pPr>
            <a:r>
              <a:rPr lang="en-US" sz="2499" b="1" spc="124">
                <a:solidFill>
                  <a:srgbClr val="020202"/>
                </a:solidFill>
                <a:latin typeface="Quicksand Bold"/>
                <a:ea typeface="Quicksand Bold"/>
                <a:cs typeface="Quicksand Bold"/>
                <a:sym typeface="Quicksand Bold"/>
              </a:rPr>
              <a:t>Some records lacked complete data, necessitating imputation or removal during preprocessing.</a:t>
            </a:r>
          </a:p>
        </p:txBody>
      </p:sp>
      <p:sp>
        <p:nvSpPr>
          <p:cNvPr id="22" name="Freeform 22"/>
          <p:cNvSpPr/>
          <p:nvPr/>
        </p:nvSpPr>
        <p:spPr>
          <a:xfrm rot="-60000">
            <a:off x="10634575" y="2427758"/>
            <a:ext cx="6949667" cy="1718463"/>
          </a:xfrm>
          <a:custGeom>
            <a:avLst/>
            <a:gdLst/>
            <a:ahLst/>
            <a:cxnLst/>
            <a:rect l="l" t="t" r="r" b="b"/>
            <a:pathLst>
              <a:path w="6949667" h="1718463">
                <a:moveTo>
                  <a:pt x="0" y="0"/>
                </a:moveTo>
                <a:lnTo>
                  <a:pt x="6949667" y="0"/>
                </a:lnTo>
                <a:lnTo>
                  <a:pt x="6949667" y="1718463"/>
                </a:lnTo>
                <a:lnTo>
                  <a:pt x="0" y="1718463"/>
                </a:lnTo>
                <a:lnTo>
                  <a:pt x="0" y="0"/>
                </a:lnTo>
                <a:close/>
              </a:path>
            </a:pathLst>
          </a:custGeom>
          <a:blipFill>
            <a:blip r:embed="rId15">
              <a:extLst>
                <a:ext uri="{96DAC541-7B7A-43D3-8B79-37D633B846F1}">
                  <asvg:svgBlip xmlns:asvg="http://schemas.microsoft.com/office/drawing/2016/SVG/main" r:embed="rId16"/>
                </a:ext>
              </a:extLst>
            </a:blip>
            <a:stretch>
              <a:fillRect l="-137" r="-137"/>
            </a:stretch>
          </a:blipFill>
        </p:spPr>
        <p:txBody>
          <a:bodyPr/>
          <a:lstStyle/>
          <a:p>
            <a:endParaRPr lang="en-US"/>
          </a:p>
        </p:txBody>
      </p:sp>
      <p:sp>
        <p:nvSpPr>
          <p:cNvPr id="23" name="TextBox 23"/>
          <p:cNvSpPr txBox="1"/>
          <p:nvPr/>
        </p:nvSpPr>
        <p:spPr>
          <a:xfrm>
            <a:off x="11375949" y="2466684"/>
            <a:ext cx="5899198" cy="1485900"/>
          </a:xfrm>
          <a:prstGeom prst="rect">
            <a:avLst/>
          </a:prstGeom>
        </p:spPr>
        <p:txBody>
          <a:bodyPr lIns="0" tIns="0" rIns="0" bIns="0" rtlCol="0" anchor="t">
            <a:spAutoFit/>
          </a:bodyPr>
          <a:lstStyle/>
          <a:p>
            <a:pPr algn="l">
              <a:lnSpc>
                <a:spcPts val="2999"/>
              </a:lnSpc>
            </a:pPr>
            <a:r>
              <a:rPr lang="en-US" sz="2499" b="1" spc="124">
                <a:solidFill>
                  <a:srgbClr val="301906"/>
                </a:solidFill>
                <a:latin typeface="Quicksand Bold"/>
                <a:ea typeface="Quicksand Bold"/>
                <a:cs typeface="Quicksand Bold"/>
                <a:sym typeface="Quicksand Bold"/>
              </a:rPr>
              <a:t>An uneven distribution of target classes (e.g., high-risk vs. low-risk patients) required techniques like oversampling to balance the data.</a:t>
            </a:r>
          </a:p>
        </p:txBody>
      </p:sp>
      <p:sp>
        <p:nvSpPr>
          <p:cNvPr id="24" name="Freeform 24"/>
          <p:cNvSpPr/>
          <p:nvPr/>
        </p:nvSpPr>
        <p:spPr>
          <a:xfrm rot="-60000">
            <a:off x="10536835" y="4310147"/>
            <a:ext cx="7370004" cy="1822401"/>
          </a:xfrm>
          <a:custGeom>
            <a:avLst/>
            <a:gdLst/>
            <a:ahLst/>
            <a:cxnLst/>
            <a:rect l="l" t="t" r="r" b="b"/>
            <a:pathLst>
              <a:path w="7370004" h="1822401">
                <a:moveTo>
                  <a:pt x="0" y="0"/>
                </a:moveTo>
                <a:lnTo>
                  <a:pt x="7370004" y="0"/>
                </a:lnTo>
                <a:lnTo>
                  <a:pt x="7370004" y="1822401"/>
                </a:lnTo>
                <a:lnTo>
                  <a:pt x="0" y="1822401"/>
                </a:lnTo>
                <a:lnTo>
                  <a:pt x="0" y="0"/>
                </a:lnTo>
                <a:close/>
              </a:path>
            </a:pathLst>
          </a:custGeom>
          <a:blipFill>
            <a:blip r:embed="rId15">
              <a:extLst>
                <a:ext uri="{96DAC541-7B7A-43D3-8B79-37D633B846F1}">
                  <asvg:svgBlip xmlns:asvg="http://schemas.microsoft.com/office/drawing/2016/SVG/main" r:embed="rId16"/>
                </a:ext>
              </a:extLst>
            </a:blip>
            <a:stretch>
              <a:fillRect l="-162" r="-162"/>
            </a:stretch>
          </a:blipFill>
        </p:spPr>
        <p:txBody>
          <a:bodyPr/>
          <a:lstStyle/>
          <a:p>
            <a:endParaRPr lang="en-US"/>
          </a:p>
        </p:txBody>
      </p:sp>
      <p:sp>
        <p:nvSpPr>
          <p:cNvPr id="25" name="TextBox 25"/>
          <p:cNvSpPr txBox="1"/>
          <p:nvPr/>
        </p:nvSpPr>
        <p:spPr>
          <a:xfrm>
            <a:off x="11192201" y="4434257"/>
            <a:ext cx="6235001" cy="1485900"/>
          </a:xfrm>
          <a:prstGeom prst="rect">
            <a:avLst/>
          </a:prstGeom>
        </p:spPr>
        <p:txBody>
          <a:bodyPr lIns="0" tIns="0" rIns="0" bIns="0" rtlCol="0" anchor="t">
            <a:spAutoFit/>
          </a:bodyPr>
          <a:lstStyle/>
          <a:p>
            <a:pPr algn="ctr">
              <a:lnSpc>
                <a:spcPts val="2999"/>
              </a:lnSpc>
            </a:pPr>
            <a:r>
              <a:rPr lang="en-US" sz="2499" b="1" spc="124">
                <a:solidFill>
                  <a:srgbClr val="301906"/>
                </a:solidFill>
                <a:latin typeface="Quicksand Bold"/>
                <a:ea typeface="Quicksand Bold"/>
                <a:cs typeface="Quicksand Bold"/>
                <a:sym typeface="Quicksand Bold"/>
              </a:rPr>
              <a:t>Extreme values in variables such as BMI and Age were identified and addressed to improve model reliability.</a:t>
            </a:r>
          </a:p>
        </p:txBody>
      </p:sp>
      <p:sp>
        <p:nvSpPr>
          <p:cNvPr id="26" name="Freeform 26"/>
          <p:cNvSpPr/>
          <p:nvPr/>
        </p:nvSpPr>
        <p:spPr>
          <a:xfrm rot="-60000">
            <a:off x="10340768" y="6272209"/>
            <a:ext cx="7370004" cy="1822401"/>
          </a:xfrm>
          <a:custGeom>
            <a:avLst/>
            <a:gdLst/>
            <a:ahLst/>
            <a:cxnLst/>
            <a:rect l="l" t="t" r="r" b="b"/>
            <a:pathLst>
              <a:path w="7370004" h="1822401">
                <a:moveTo>
                  <a:pt x="0" y="0"/>
                </a:moveTo>
                <a:lnTo>
                  <a:pt x="7370004" y="0"/>
                </a:lnTo>
                <a:lnTo>
                  <a:pt x="7370004" y="1822401"/>
                </a:lnTo>
                <a:lnTo>
                  <a:pt x="0" y="1822401"/>
                </a:lnTo>
                <a:lnTo>
                  <a:pt x="0" y="0"/>
                </a:lnTo>
                <a:close/>
              </a:path>
            </a:pathLst>
          </a:custGeom>
          <a:blipFill>
            <a:blip r:embed="rId15">
              <a:extLst>
                <a:ext uri="{96DAC541-7B7A-43D3-8B79-37D633B846F1}">
                  <asvg:svgBlip xmlns:asvg="http://schemas.microsoft.com/office/drawing/2016/SVG/main" r:embed="rId16"/>
                </a:ext>
              </a:extLst>
            </a:blip>
            <a:stretch>
              <a:fillRect l="-162" r="-162"/>
            </a:stretch>
          </a:blipFill>
        </p:spPr>
        <p:txBody>
          <a:bodyPr/>
          <a:lstStyle/>
          <a:p>
            <a:endParaRPr lang="en-US"/>
          </a:p>
        </p:txBody>
      </p:sp>
      <p:sp>
        <p:nvSpPr>
          <p:cNvPr id="27" name="TextBox 27"/>
          <p:cNvSpPr txBox="1"/>
          <p:nvPr/>
        </p:nvSpPr>
        <p:spPr>
          <a:xfrm>
            <a:off x="10718724" y="6337097"/>
            <a:ext cx="6781369" cy="1466082"/>
          </a:xfrm>
          <a:prstGeom prst="rect">
            <a:avLst/>
          </a:prstGeom>
        </p:spPr>
        <p:txBody>
          <a:bodyPr lIns="0" tIns="0" rIns="0" bIns="0" rtlCol="0" anchor="t">
            <a:spAutoFit/>
          </a:bodyPr>
          <a:lstStyle/>
          <a:p>
            <a:pPr algn="ctr">
              <a:lnSpc>
                <a:spcPts val="2958"/>
              </a:lnSpc>
            </a:pPr>
            <a:r>
              <a:rPr lang="en-US" sz="2465" b="1" spc="121">
                <a:solidFill>
                  <a:srgbClr val="301906"/>
                </a:solidFill>
                <a:latin typeface="Quicksand Bold"/>
                <a:ea typeface="Quicksand Bold"/>
                <a:cs typeface="Quicksand Bold"/>
                <a:sym typeface="Quicksand Bold"/>
              </a:rPr>
              <a:t>Categorical variables like Smoking Status and Alcohol Consumption were converted into numerical formats for machine learning compatibility.</a:t>
            </a:r>
          </a:p>
        </p:txBody>
      </p:sp>
      <p:sp>
        <p:nvSpPr>
          <p:cNvPr id="28" name="TextBox 28"/>
          <p:cNvSpPr txBox="1"/>
          <p:nvPr/>
        </p:nvSpPr>
        <p:spPr>
          <a:xfrm>
            <a:off x="7616646" y="3018312"/>
            <a:ext cx="1961414" cy="608584"/>
          </a:xfrm>
          <a:prstGeom prst="rect">
            <a:avLst/>
          </a:prstGeom>
        </p:spPr>
        <p:txBody>
          <a:bodyPr lIns="0" tIns="0" rIns="0" bIns="0" rtlCol="0" anchor="t">
            <a:spAutoFit/>
          </a:bodyPr>
          <a:lstStyle/>
          <a:p>
            <a:pPr algn="ctr">
              <a:lnSpc>
                <a:spcPts val="2676"/>
              </a:lnSpc>
            </a:pPr>
            <a:r>
              <a:rPr lang="en-US" sz="2599" b="1" spc="129">
                <a:solidFill>
                  <a:srgbClr val="301906"/>
                </a:solidFill>
                <a:latin typeface="Quicksand Bold"/>
                <a:ea typeface="Quicksand Bold"/>
                <a:cs typeface="Quicksand Bold"/>
                <a:sym typeface="Quicksand Bold"/>
              </a:rPr>
              <a:t>Data Imbalance</a:t>
            </a:r>
          </a:p>
        </p:txBody>
      </p:sp>
      <p:sp>
        <p:nvSpPr>
          <p:cNvPr id="29" name="TextBox 29"/>
          <p:cNvSpPr txBox="1"/>
          <p:nvPr/>
        </p:nvSpPr>
        <p:spPr>
          <a:xfrm>
            <a:off x="7616646" y="5078116"/>
            <a:ext cx="1961414" cy="275209"/>
          </a:xfrm>
          <a:prstGeom prst="rect">
            <a:avLst/>
          </a:prstGeom>
        </p:spPr>
        <p:txBody>
          <a:bodyPr lIns="0" tIns="0" rIns="0" bIns="0" rtlCol="0" anchor="t">
            <a:spAutoFit/>
          </a:bodyPr>
          <a:lstStyle/>
          <a:p>
            <a:pPr algn="ctr">
              <a:lnSpc>
                <a:spcPts val="2676"/>
              </a:lnSpc>
            </a:pPr>
            <a:r>
              <a:rPr lang="en-US" sz="2599" b="1" spc="129">
                <a:solidFill>
                  <a:srgbClr val="301906"/>
                </a:solidFill>
                <a:latin typeface="Quicksand Bold"/>
                <a:ea typeface="Quicksand Bold"/>
                <a:cs typeface="Quicksand Bold"/>
                <a:sym typeface="Quicksand Bold"/>
              </a:rPr>
              <a:t>Outliers</a:t>
            </a:r>
          </a:p>
        </p:txBody>
      </p:sp>
      <p:sp>
        <p:nvSpPr>
          <p:cNvPr id="30" name="TextBox 30"/>
          <p:cNvSpPr txBox="1"/>
          <p:nvPr/>
        </p:nvSpPr>
        <p:spPr>
          <a:xfrm>
            <a:off x="7668742" y="6581065"/>
            <a:ext cx="1961414" cy="608584"/>
          </a:xfrm>
          <a:prstGeom prst="rect">
            <a:avLst/>
          </a:prstGeom>
        </p:spPr>
        <p:txBody>
          <a:bodyPr lIns="0" tIns="0" rIns="0" bIns="0" rtlCol="0" anchor="t">
            <a:spAutoFit/>
          </a:bodyPr>
          <a:lstStyle/>
          <a:p>
            <a:pPr algn="ctr">
              <a:lnSpc>
                <a:spcPts val="2676"/>
              </a:lnSpc>
            </a:pPr>
            <a:r>
              <a:rPr lang="en-US" sz="2599" b="1" spc="129">
                <a:solidFill>
                  <a:srgbClr val="301906"/>
                </a:solidFill>
                <a:latin typeface="Quicksand Bold"/>
                <a:ea typeface="Quicksand Bold"/>
                <a:cs typeface="Quicksand Bold"/>
                <a:sym typeface="Quicksand Bold"/>
              </a:rPr>
              <a:t>Feature Encoding</a:t>
            </a:r>
          </a:p>
        </p:txBody>
      </p:sp>
      <p:sp>
        <p:nvSpPr>
          <p:cNvPr id="31" name="TextBox 31"/>
          <p:cNvSpPr txBox="1"/>
          <p:nvPr/>
        </p:nvSpPr>
        <p:spPr>
          <a:xfrm>
            <a:off x="7424738" y="8681031"/>
            <a:ext cx="2474652" cy="275209"/>
          </a:xfrm>
          <a:prstGeom prst="rect">
            <a:avLst/>
          </a:prstGeom>
        </p:spPr>
        <p:txBody>
          <a:bodyPr lIns="0" tIns="0" rIns="0" bIns="0" rtlCol="0" anchor="t">
            <a:spAutoFit/>
          </a:bodyPr>
          <a:lstStyle/>
          <a:p>
            <a:pPr algn="ctr">
              <a:lnSpc>
                <a:spcPts val="2676"/>
              </a:lnSpc>
            </a:pPr>
            <a:r>
              <a:rPr lang="en-US" sz="2599" b="1" spc="129">
                <a:solidFill>
                  <a:srgbClr val="301906"/>
                </a:solidFill>
                <a:latin typeface="Quicksand Bold"/>
                <a:ea typeface="Quicksand Bold"/>
                <a:cs typeface="Quicksand Bold"/>
                <a:sym typeface="Quicksand Bold"/>
              </a:rPr>
              <a:t>Normalization</a:t>
            </a:r>
          </a:p>
        </p:txBody>
      </p:sp>
      <p:sp>
        <p:nvSpPr>
          <p:cNvPr id="32" name="TextBox 32"/>
          <p:cNvSpPr txBox="1"/>
          <p:nvPr/>
        </p:nvSpPr>
        <p:spPr>
          <a:xfrm>
            <a:off x="552623" y="5776536"/>
            <a:ext cx="4319976" cy="563247"/>
          </a:xfrm>
          <a:prstGeom prst="rect">
            <a:avLst/>
          </a:prstGeom>
        </p:spPr>
        <p:txBody>
          <a:bodyPr lIns="0" tIns="0" rIns="0" bIns="0" rtlCol="0" anchor="t">
            <a:spAutoFit/>
          </a:bodyPr>
          <a:lstStyle/>
          <a:p>
            <a:pPr algn="l">
              <a:lnSpc>
                <a:spcPts val="5060"/>
              </a:lnSpc>
            </a:pPr>
            <a:r>
              <a:rPr lang="en-US" sz="4600" b="1">
                <a:solidFill>
                  <a:srgbClr val="00B9EF"/>
                </a:solidFill>
                <a:latin typeface="Montserrat Bold"/>
                <a:ea typeface="Montserrat Bold"/>
                <a:cs typeface="Montserrat Bold"/>
                <a:sym typeface="Montserrat Bold"/>
              </a:rPr>
              <a:t>CHALLENGES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217024" y="1795237"/>
            <a:ext cx="13464363" cy="4335871"/>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Data </a:t>
            </a:r>
          </a:p>
          <a:p>
            <a:pPr algn="ctr">
              <a:lnSpc>
                <a:spcPts val="15639"/>
              </a:lnSpc>
            </a:pPr>
            <a:r>
              <a:rPr lang="en-US" sz="11171">
                <a:solidFill>
                  <a:srgbClr val="000000"/>
                </a:solidFill>
                <a:latin typeface="Blueberry"/>
                <a:ea typeface="Blueberry"/>
                <a:cs typeface="Blueberry"/>
                <a:sym typeface="Blueberry"/>
              </a:rPr>
              <a:t> Visualization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990600" y="2075267"/>
            <a:ext cx="16798230" cy="6012061"/>
          </a:xfrm>
          <a:custGeom>
            <a:avLst/>
            <a:gdLst/>
            <a:ahLst/>
            <a:cxnLst/>
            <a:rect l="l" t="t" r="r" b="b"/>
            <a:pathLst>
              <a:path w="16798230" h="6012061">
                <a:moveTo>
                  <a:pt x="0" y="0"/>
                </a:moveTo>
                <a:lnTo>
                  <a:pt x="16798230" y="0"/>
                </a:lnTo>
                <a:lnTo>
                  <a:pt x="16798230" y="6012061"/>
                </a:lnTo>
                <a:lnTo>
                  <a:pt x="0" y="6012061"/>
                </a:lnTo>
                <a:lnTo>
                  <a:pt x="0" y="0"/>
                </a:lnTo>
                <a:close/>
              </a:path>
            </a:pathLst>
          </a:custGeom>
          <a:blipFill>
            <a:blip r:embed="rId3">
              <a:extLst>
                <a:ext uri="{96DAC541-7B7A-43D3-8B79-37D633B846F1}">
                  <asvg:svgBlip xmlns:asvg="http://schemas.microsoft.com/office/drawing/2016/SVG/main" r:embed="rId4"/>
                </a:ext>
              </a:extLst>
            </a:blip>
            <a:stretch>
              <a:fillRect t="-22069" b="-22069"/>
            </a:stretch>
          </a:blipFill>
        </p:spPr>
        <p:txBody>
          <a:bodyPr/>
          <a:lstStyle/>
          <a:p>
            <a:endParaRPr lang="en-US"/>
          </a:p>
        </p:txBody>
      </p:sp>
      <p:sp>
        <p:nvSpPr>
          <p:cNvPr id="5" name="TextBox 5"/>
          <p:cNvSpPr txBox="1"/>
          <p:nvPr/>
        </p:nvSpPr>
        <p:spPr>
          <a:xfrm>
            <a:off x="2974902" y="2616458"/>
            <a:ext cx="12338194" cy="1672539"/>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 Data Visualization</a:t>
            </a:r>
          </a:p>
        </p:txBody>
      </p:sp>
      <p:sp>
        <p:nvSpPr>
          <p:cNvPr id="6" name="TextBox 6"/>
          <p:cNvSpPr txBox="1"/>
          <p:nvPr/>
        </p:nvSpPr>
        <p:spPr>
          <a:xfrm>
            <a:off x="2424001" y="4378520"/>
            <a:ext cx="13439999" cy="2706330"/>
          </a:xfrm>
          <a:prstGeom prst="rect">
            <a:avLst/>
          </a:prstGeom>
        </p:spPr>
        <p:txBody>
          <a:bodyPr lIns="0" tIns="0" rIns="0" bIns="0" rtlCol="0" anchor="t">
            <a:spAutoFit/>
          </a:bodyPr>
          <a:lstStyle/>
          <a:p>
            <a:pPr algn="just">
              <a:lnSpc>
                <a:spcPts val="4872"/>
              </a:lnSpc>
            </a:pPr>
            <a:r>
              <a:rPr lang="en-US" sz="3600">
                <a:solidFill>
                  <a:srgbClr val="000000"/>
                </a:solidFill>
                <a:latin typeface="Calibri (MS)"/>
                <a:ea typeface="Calibri (MS)"/>
                <a:cs typeface="Calibri (MS)"/>
                <a:sym typeface="Calibri (MS)"/>
              </a:rPr>
              <a:t>Data visualization plays a crucial role in identifying patterns and trends within the dataset. By using histograms, bar charts, and pie charts, key risk indicators for heart failure can be easily analyzed, helping to enhance the effectiveness of prediction models.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454090" cy="10287000"/>
            <a:chOff x="0" y="0"/>
            <a:chExt cx="24605453" cy="13716000"/>
          </a:xfrm>
        </p:grpSpPr>
        <p:sp>
          <p:nvSpPr>
            <p:cNvPr id="3" name="Freeform 3"/>
            <p:cNvSpPr/>
            <p:nvPr/>
          </p:nvSpPr>
          <p:spPr>
            <a:xfrm>
              <a:off x="0" y="0"/>
              <a:ext cx="24605487" cy="13716000"/>
            </a:xfrm>
            <a:custGeom>
              <a:avLst/>
              <a:gdLst/>
              <a:ahLst/>
              <a:cxnLst/>
              <a:rect l="l" t="t" r="r" b="b"/>
              <a:pathLst>
                <a:path w="24605487" h="13716000">
                  <a:moveTo>
                    <a:pt x="0" y="0"/>
                  </a:moveTo>
                  <a:lnTo>
                    <a:pt x="24605487" y="0"/>
                  </a:lnTo>
                  <a:lnTo>
                    <a:pt x="24605487" y="13716000"/>
                  </a:lnTo>
                  <a:lnTo>
                    <a:pt x="0" y="13716000"/>
                  </a:lnTo>
                  <a:lnTo>
                    <a:pt x="0" y="0"/>
                  </a:lnTo>
                  <a:close/>
                </a:path>
              </a:pathLst>
            </a:custGeom>
            <a:blipFill>
              <a:blip r:embed="rId2"/>
              <a:stretch>
                <a:fillRect/>
              </a:stretch>
            </a:blipFill>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114" r="-114"/>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9210353">
            <a:off x="23916" y="8408438"/>
            <a:ext cx="2493845" cy="1931939"/>
          </a:xfrm>
          <a:custGeom>
            <a:avLst/>
            <a:gdLst/>
            <a:ahLst/>
            <a:cxnLst/>
            <a:rect l="l" t="t" r="r" b="b"/>
            <a:pathLst>
              <a:path w="2493845" h="1931939">
                <a:moveTo>
                  <a:pt x="0" y="0"/>
                </a:moveTo>
                <a:lnTo>
                  <a:pt x="2493845" y="0"/>
                </a:lnTo>
                <a:lnTo>
                  <a:pt x="2493845" y="1931939"/>
                </a:lnTo>
                <a:lnTo>
                  <a:pt x="0" y="1931939"/>
                </a:lnTo>
                <a:lnTo>
                  <a:pt x="0" y="0"/>
                </a:lnTo>
                <a:close/>
              </a:path>
            </a:pathLst>
          </a:custGeom>
          <a:blipFill>
            <a:blip r:embed="rId3">
              <a:extLst>
                <a:ext uri="{96DAC541-7B7A-43D3-8B79-37D633B846F1}">
                  <asvg:svgBlip xmlns:asvg="http://schemas.microsoft.com/office/drawing/2016/SVG/main" r:embed="rId4"/>
                </a:ext>
              </a:extLst>
            </a:blip>
            <a:stretch>
              <a:fillRect l="-4952" r="-4952"/>
            </a:stretch>
          </a:blipFill>
        </p:spPr>
        <p:txBody>
          <a:bodyPr/>
          <a:lstStyle/>
          <a:p>
            <a:endParaRPr lang="en-US"/>
          </a:p>
        </p:txBody>
      </p:sp>
      <p:sp>
        <p:nvSpPr>
          <p:cNvPr id="5" name="Freeform 5"/>
          <p:cNvSpPr/>
          <p:nvPr/>
        </p:nvSpPr>
        <p:spPr>
          <a:xfrm rot="9212573">
            <a:off x="15883647" y="8438647"/>
            <a:ext cx="2388586" cy="1871519"/>
          </a:xfrm>
          <a:custGeom>
            <a:avLst/>
            <a:gdLst/>
            <a:ahLst/>
            <a:cxnLst/>
            <a:rect l="l" t="t" r="r" b="b"/>
            <a:pathLst>
              <a:path w="2388586" h="1871519">
                <a:moveTo>
                  <a:pt x="0" y="0"/>
                </a:moveTo>
                <a:lnTo>
                  <a:pt x="2388586" y="0"/>
                </a:lnTo>
                <a:lnTo>
                  <a:pt x="2388586" y="1871519"/>
                </a:lnTo>
                <a:lnTo>
                  <a:pt x="0" y="1871519"/>
                </a:lnTo>
                <a:lnTo>
                  <a:pt x="0" y="0"/>
                </a:lnTo>
                <a:close/>
              </a:path>
            </a:pathLst>
          </a:custGeom>
          <a:blipFill>
            <a:blip r:embed="rId3">
              <a:extLst>
                <a:ext uri="{96DAC541-7B7A-43D3-8B79-37D633B846F1}">
                  <asvg:svgBlip xmlns:asvg="http://schemas.microsoft.com/office/drawing/2016/SVG/main" r:embed="rId4"/>
                </a:ext>
              </a:extLst>
            </a:blip>
            <a:stretch>
              <a:fillRect l="-5483" r="-5483"/>
            </a:stretch>
          </a:blipFill>
        </p:spPr>
        <p:txBody>
          <a:bodyPr/>
          <a:lstStyle/>
          <a:p>
            <a:endParaRPr lang="en-US"/>
          </a:p>
        </p:txBody>
      </p:sp>
      <p:sp>
        <p:nvSpPr>
          <p:cNvPr id="6" name="Freeform 6"/>
          <p:cNvSpPr/>
          <p:nvPr/>
        </p:nvSpPr>
        <p:spPr>
          <a:xfrm>
            <a:off x="8453491" y="1953263"/>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7" name="Freeform 7"/>
          <p:cNvSpPr/>
          <p:nvPr/>
        </p:nvSpPr>
        <p:spPr>
          <a:xfrm>
            <a:off x="14698485" y="1953263"/>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8" name="Freeform 8"/>
          <p:cNvSpPr/>
          <p:nvPr/>
        </p:nvSpPr>
        <p:spPr>
          <a:xfrm>
            <a:off x="14698485" y="2857877"/>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9" name="Freeform 9"/>
          <p:cNvSpPr/>
          <p:nvPr/>
        </p:nvSpPr>
        <p:spPr>
          <a:xfrm>
            <a:off x="8453491" y="2857877"/>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0" name="Freeform 10"/>
          <p:cNvSpPr/>
          <p:nvPr/>
        </p:nvSpPr>
        <p:spPr>
          <a:xfrm>
            <a:off x="8453491" y="3762492"/>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1" name="Freeform 11"/>
          <p:cNvSpPr/>
          <p:nvPr/>
        </p:nvSpPr>
        <p:spPr>
          <a:xfrm>
            <a:off x="8453491" y="4667106"/>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2" name="Freeform 12"/>
          <p:cNvSpPr/>
          <p:nvPr/>
        </p:nvSpPr>
        <p:spPr>
          <a:xfrm>
            <a:off x="8453491" y="5571721"/>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3" name="Freeform 13"/>
          <p:cNvSpPr/>
          <p:nvPr/>
        </p:nvSpPr>
        <p:spPr>
          <a:xfrm>
            <a:off x="8453491" y="6476335"/>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4" name="Freeform 14"/>
          <p:cNvSpPr/>
          <p:nvPr/>
        </p:nvSpPr>
        <p:spPr>
          <a:xfrm>
            <a:off x="8453491" y="7380950"/>
            <a:ext cx="6053512" cy="871430"/>
          </a:xfrm>
          <a:custGeom>
            <a:avLst/>
            <a:gdLst/>
            <a:ahLst/>
            <a:cxnLst/>
            <a:rect l="l" t="t" r="r" b="b"/>
            <a:pathLst>
              <a:path w="6053512" h="871430">
                <a:moveTo>
                  <a:pt x="0" y="0"/>
                </a:moveTo>
                <a:lnTo>
                  <a:pt x="6053512" y="0"/>
                </a:lnTo>
                <a:lnTo>
                  <a:pt x="6053512" y="871430"/>
                </a:lnTo>
                <a:lnTo>
                  <a:pt x="0" y="871430"/>
                </a:lnTo>
                <a:lnTo>
                  <a:pt x="0" y="0"/>
                </a:lnTo>
                <a:close/>
              </a:path>
            </a:pathLst>
          </a:custGeom>
          <a:blipFill>
            <a:blip r:embed="rId5">
              <a:extLst>
                <a:ext uri="{96DAC541-7B7A-43D3-8B79-37D633B846F1}">
                  <asvg:svgBlip xmlns:asvg="http://schemas.microsoft.com/office/drawing/2016/SVG/main" r:embed="rId6"/>
                </a:ext>
              </a:extLst>
            </a:blip>
            <a:stretch>
              <a:fillRect t="-243" b="-243"/>
            </a:stretch>
          </a:blipFill>
        </p:spPr>
        <p:txBody>
          <a:bodyPr/>
          <a:lstStyle/>
          <a:p>
            <a:endParaRPr lang="en-US"/>
          </a:p>
        </p:txBody>
      </p:sp>
      <p:sp>
        <p:nvSpPr>
          <p:cNvPr id="15" name="TextBox 15"/>
          <p:cNvSpPr txBox="1"/>
          <p:nvPr/>
        </p:nvSpPr>
        <p:spPr>
          <a:xfrm>
            <a:off x="8967646" y="2142397"/>
            <a:ext cx="5050348" cy="731456"/>
          </a:xfrm>
          <a:prstGeom prst="rect">
            <a:avLst/>
          </a:prstGeom>
        </p:spPr>
        <p:txBody>
          <a:bodyPr lIns="0" tIns="0" rIns="0" bIns="0" rtlCol="0" anchor="t">
            <a:spAutoFit/>
          </a:bodyPr>
          <a:lstStyle/>
          <a:p>
            <a:pPr algn="ctr">
              <a:lnSpc>
                <a:spcPts val="3826"/>
              </a:lnSpc>
            </a:pPr>
            <a:r>
              <a:rPr lang="en-US" sz="2733">
                <a:solidFill>
                  <a:srgbClr val="000000"/>
                </a:solidFill>
                <a:latin typeface="Poppins"/>
                <a:ea typeface="Poppins"/>
                <a:cs typeface="Poppins"/>
                <a:sym typeface="Poppins"/>
              </a:rPr>
              <a:t>Ahmed Mohamed Elroby</a:t>
            </a:r>
          </a:p>
        </p:txBody>
      </p:sp>
      <p:sp>
        <p:nvSpPr>
          <p:cNvPr id="16" name="TextBox 16"/>
          <p:cNvSpPr txBox="1"/>
          <p:nvPr/>
        </p:nvSpPr>
        <p:spPr>
          <a:xfrm>
            <a:off x="15039216" y="2212828"/>
            <a:ext cx="766799" cy="731456"/>
          </a:xfrm>
          <a:prstGeom prst="rect">
            <a:avLst/>
          </a:prstGeom>
        </p:spPr>
        <p:txBody>
          <a:bodyPr lIns="0" tIns="0" rIns="0" bIns="0" rtlCol="0" anchor="t">
            <a:spAutoFit/>
          </a:bodyPr>
          <a:lstStyle/>
          <a:p>
            <a:pPr algn="ctr">
              <a:lnSpc>
                <a:spcPts val="3826"/>
              </a:lnSpc>
            </a:pPr>
            <a:r>
              <a:rPr lang="en-US" sz="2733" dirty="0">
                <a:solidFill>
                  <a:srgbClr val="000000"/>
                </a:solidFill>
                <a:latin typeface="Poppins"/>
                <a:ea typeface="Poppins"/>
                <a:cs typeface="Poppins"/>
                <a:sym typeface="Poppins"/>
              </a:rPr>
              <a:t>1</a:t>
            </a:r>
          </a:p>
        </p:txBody>
      </p:sp>
      <p:sp>
        <p:nvSpPr>
          <p:cNvPr id="17" name="TextBox 17"/>
          <p:cNvSpPr txBox="1"/>
          <p:nvPr/>
        </p:nvSpPr>
        <p:spPr>
          <a:xfrm>
            <a:off x="15017313" y="3058100"/>
            <a:ext cx="766799" cy="737811"/>
          </a:xfrm>
          <a:prstGeom prst="rect">
            <a:avLst/>
          </a:prstGeom>
        </p:spPr>
        <p:txBody>
          <a:bodyPr lIns="0" tIns="0" rIns="0" bIns="0" rtlCol="0" anchor="t">
            <a:spAutoFit/>
          </a:bodyPr>
          <a:lstStyle/>
          <a:p>
            <a:pPr algn="ctr">
              <a:lnSpc>
                <a:spcPts val="3826"/>
              </a:lnSpc>
            </a:pPr>
            <a:r>
              <a:rPr lang="en-US" sz="2733" dirty="0">
                <a:solidFill>
                  <a:srgbClr val="050505"/>
                </a:solidFill>
                <a:latin typeface="Poppins"/>
                <a:ea typeface="Poppins"/>
                <a:cs typeface="Poppins"/>
                <a:sym typeface="Poppins"/>
              </a:rPr>
              <a:t>2</a:t>
            </a:r>
          </a:p>
        </p:txBody>
      </p:sp>
      <p:sp>
        <p:nvSpPr>
          <p:cNvPr id="18" name="TextBox 18"/>
          <p:cNvSpPr txBox="1"/>
          <p:nvPr/>
        </p:nvSpPr>
        <p:spPr>
          <a:xfrm>
            <a:off x="8967647" y="3031036"/>
            <a:ext cx="5050348" cy="731456"/>
          </a:xfrm>
          <a:prstGeom prst="rect">
            <a:avLst/>
          </a:prstGeom>
        </p:spPr>
        <p:txBody>
          <a:bodyPr lIns="0" tIns="0" rIns="0" bIns="0" rtlCol="0" anchor="t">
            <a:spAutoFit/>
          </a:bodyPr>
          <a:lstStyle/>
          <a:p>
            <a:pPr algn="ctr">
              <a:lnSpc>
                <a:spcPts val="3826"/>
              </a:lnSpc>
            </a:pPr>
            <a:r>
              <a:rPr lang="en-US" sz="2733">
                <a:solidFill>
                  <a:srgbClr val="000000"/>
                </a:solidFill>
                <a:latin typeface="Poppins"/>
                <a:ea typeface="Poppins"/>
                <a:cs typeface="Poppins"/>
                <a:sym typeface="Poppins"/>
              </a:rPr>
              <a:t>Abanoub Emad Roshdy</a:t>
            </a:r>
          </a:p>
        </p:txBody>
      </p:sp>
      <p:sp>
        <p:nvSpPr>
          <p:cNvPr id="19" name="TextBox 19"/>
          <p:cNvSpPr txBox="1"/>
          <p:nvPr/>
        </p:nvSpPr>
        <p:spPr>
          <a:xfrm>
            <a:off x="8955073" y="3948648"/>
            <a:ext cx="5050348" cy="731456"/>
          </a:xfrm>
          <a:prstGeom prst="rect">
            <a:avLst/>
          </a:prstGeom>
        </p:spPr>
        <p:txBody>
          <a:bodyPr lIns="0" tIns="0" rIns="0" bIns="0" rtlCol="0" anchor="t">
            <a:spAutoFit/>
          </a:bodyPr>
          <a:lstStyle/>
          <a:p>
            <a:pPr algn="ctr">
              <a:lnSpc>
                <a:spcPts val="3826"/>
              </a:lnSpc>
            </a:pPr>
            <a:r>
              <a:rPr lang="en-US" sz="2733">
                <a:solidFill>
                  <a:srgbClr val="000000"/>
                </a:solidFill>
                <a:latin typeface="Poppins"/>
                <a:ea typeface="Poppins"/>
                <a:cs typeface="Poppins"/>
                <a:sym typeface="Poppins"/>
              </a:rPr>
              <a:t>Shaimaa Mohmed Zaki</a:t>
            </a:r>
          </a:p>
        </p:txBody>
      </p:sp>
      <p:sp>
        <p:nvSpPr>
          <p:cNvPr id="20" name="TextBox 20"/>
          <p:cNvSpPr txBox="1"/>
          <p:nvPr/>
        </p:nvSpPr>
        <p:spPr>
          <a:xfrm>
            <a:off x="8955073" y="4870604"/>
            <a:ext cx="5050348" cy="731456"/>
          </a:xfrm>
          <a:prstGeom prst="rect">
            <a:avLst/>
          </a:prstGeom>
        </p:spPr>
        <p:txBody>
          <a:bodyPr lIns="0" tIns="0" rIns="0" bIns="0" rtlCol="0" anchor="t">
            <a:spAutoFit/>
          </a:bodyPr>
          <a:lstStyle/>
          <a:p>
            <a:pPr algn="ctr">
              <a:lnSpc>
                <a:spcPts val="3826"/>
              </a:lnSpc>
            </a:pPr>
            <a:r>
              <a:rPr lang="en-US" sz="2733">
                <a:solidFill>
                  <a:srgbClr val="000000"/>
                </a:solidFill>
                <a:latin typeface="Poppins"/>
                <a:ea typeface="Poppins"/>
                <a:cs typeface="Poppins"/>
                <a:sym typeface="Poppins"/>
              </a:rPr>
              <a:t>Ahmed Gomaa Saleh</a:t>
            </a:r>
          </a:p>
        </p:txBody>
      </p:sp>
      <p:sp>
        <p:nvSpPr>
          <p:cNvPr id="21" name="TextBox 21"/>
          <p:cNvSpPr txBox="1"/>
          <p:nvPr/>
        </p:nvSpPr>
        <p:spPr>
          <a:xfrm>
            <a:off x="8314237" y="5778688"/>
            <a:ext cx="6357167" cy="669072"/>
          </a:xfrm>
          <a:prstGeom prst="rect">
            <a:avLst/>
          </a:prstGeom>
        </p:spPr>
        <p:txBody>
          <a:bodyPr lIns="0" tIns="0" rIns="0" bIns="0" rtlCol="0" anchor="t">
            <a:spAutoFit/>
          </a:bodyPr>
          <a:lstStyle/>
          <a:p>
            <a:pPr algn="ctr">
              <a:lnSpc>
                <a:spcPts val="3547"/>
              </a:lnSpc>
            </a:pPr>
            <a:r>
              <a:rPr lang="en-US" sz="2533">
                <a:solidFill>
                  <a:srgbClr val="000000"/>
                </a:solidFill>
                <a:latin typeface="Poppins"/>
                <a:ea typeface="Poppins"/>
                <a:cs typeface="Poppins"/>
                <a:sym typeface="Poppins"/>
              </a:rPr>
              <a:t>Ahmed Samir Darwish</a:t>
            </a:r>
          </a:p>
        </p:txBody>
      </p:sp>
      <p:sp>
        <p:nvSpPr>
          <p:cNvPr id="22" name="TextBox 22"/>
          <p:cNvSpPr txBox="1"/>
          <p:nvPr/>
        </p:nvSpPr>
        <p:spPr>
          <a:xfrm>
            <a:off x="8293274" y="6685885"/>
            <a:ext cx="6357167" cy="669072"/>
          </a:xfrm>
          <a:prstGeom prst="rect">
            <a:avLst/>
          </a:prstGeom>
        </p:spPr>
        <p:txBody>
          <a:bodyPr lIns="0" tIns="0" rIns="0" bIns="0" rtlCol="0" anchor="t">
            <a:spAutoFit/>
          </a:bodyPr>
          <a:lstStyle/>
          <a:p>
            <a:pPr algn="ctr">
              <a:lnSpc>
                <a:spcPts val="3547"/>
              </a:lnSpc>
            </a:pPr>
            <a:r>
              <a:rPr lang="en-US" sz="2533">
                <a:solidFill>
                  <a:srgbClr val="000000"/>
                </a:solidFill>
                <a:latin typeface="Poppins"/>
                <a:ea typeface="Poppins"/>
                <a:cs typeface="Poppins"/>
                <a:sym typeface="Poppins"/>
              </a:rPr>
              <a:t>Aya Mohamed Hassan</a:t>
            </a:r>
          </a:p>
        </p:txBody>
      </p:sp>
      <p:sp>
        <p:nvSpPr>
          <p:cNvPr id="23" name="TextBox 23"/>
          <p:cNvSpPr txBox="1"/>
          <p:nvPr/>
        </p:nvSpPr>
        <p:spPr>
          <a:xfrm>
            <a:off x="8262991" y="7600025"/>
            <a:ext cx="6357167" cy="669072"/>
          </a:xfrm>
          <a:prstGeom prst="rect">
            <a:avLst/>
          </a:prstGeom>
        </p:spPr>
        <p:txBody>
          <a:bodyPr lIns="0" tIns="0" rIns="0" bIns="0" rtlCol="0" anchor="t">
            <a:spAutoFit/>
          </a:bodyPr>
          <a:lstStyle/>
          <a:p>
            <a:pPr algn="ctr">
              <a:lnSpc>
                <a:spcPts val="3547"/>
              </a:lnSpc>
            </a:pPr>
            <a:r>
              <a:rPr lang="en-US" sz="2533">
                <a:solidFill>
                  <a:srgbClr val="000000"/>
                </a:solidFill>
                <a:latin typeface="Poppins"/>
                <a:ea typeface="Poppins"/>
                <a:cs typeface="Poppins"/>
                <a:sym typeface="Poppins"/>
              </a:rPr>
              <a:t>Alaa Nasser Mohamed</a:t>
            </a:r>
          </a:p>
        </p:txBody>
      </p:sp>
      <p:sp>
        <p:nvSpPr>
          <p:cNvPr id="24" name="Freeform 24"/>
          <p:cNvSpPr/>
          <p:nvPr/>
        </p:nvSpPr>
        <p:spPr>
          <a:xfrm>
            <a:off x="14698485" y="3762492"/>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25" name="Freeform 25"/>
          <p:cNvSpPr/>
          <p:nvPr/>
        </p:nvSpPr>
        <p:spPr>
          <a:xfrm>
            <a:off x="14698485" y="4667106"/>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26" name="Freeform 26"/>
          <p:cNvSpPr/>
          <p:nvPr/>
        </p:nvSpPr>
        <p:spPr>
          <a:xfrm>
            <a:off x="14698485" y="5571721"/>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27" name="Freeform 27"/>
          <p:cNvSpPr/>
          <p:nvPr/>
        </p:nvSpPr>
        <p:spPr>
          <a:xfrm>
            <a:off x="14698485" y="6476335"/>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28" name="Freeform 28"/>
          <p:cNvSpPr/>
          <p:nvPr/>
        </p:nvSpPr>
        <p:spPr>
          <a:xfrm>
            <a:off x="14698485" y="7380950"/>
            <a:ext cx="1477483" cy="871430"/>
          </a:xfrm>
          <a:custGeom>
            <a:avLst/>
            <a:gdLst/>
            <a:ahLst/>
            <a:cxnLst/>
            <a:rect l="l" t="t" r="r" b="b"/>
            <a:pathLst>
              <a:path w="1477483" h="871430">
                <a:moveTo>
                  <a:pt x="0" y="0"/>
                </a:moveTo>
                <a:lnTo>
                  <a:pt x="1477483" y="0"/>
                </a:lnTo>
                <a:lnTo>
                  <a:pt x="1477483" y="871430"/>
                </a:lnTo>
                <a:lnTo>
                  <a:pt x="0" y="871430"/>
                </a:lnTo>
                <a:lnTo>
                  <a:pt x="0" y="0"/>
                </a:lnTo>
                <a:close/>
              </a:path>
            </a:pathLst>
          </a:custGeom>
          <a:blipFill>
            <a:blip r:embed="rId7">
              <a:extLst>
                <a:ext uri="{96DAC541-7B7A-43D3-8B79-37D633B846F1}">
                  <asvg:svgBlip xmlns:asvg="http://schemas.microsoft.com/office/drawing/2016/SVG/main" r:embed="rId8"/>
                </a:ext>
              </a:extLst>
            </a:blip>
            <a:stretch>
              <a:fillRect l="-5" r="-5"/>
            </a:stretch>
          </a:blipFill>
        </p:spPr>
        <p:txBody>
          <a:bodyPr/>
          <a:lstStyle/>
          <a:p>
            <a:endParaRPr lang="en-US"/>
          </a:p>
        </p:txBody>
      </p:sp>
      <p:sp>
        <p:nvSpPr>
          <p:cNvPr id="29" name="TextBox 29"/>
          <p:cNvSpPr txBox="1"/>
          <p:nvPr/>
        </p:nvSpPr>
        <p:spPr>
          <a:xfrm>
            <a:off x="15053730" y="4017260"/>
            <a:ext cx="766799" cy="731456"/>
          </a:xfrm>
          <a:prstGeom prst="rect">
            <a:avLst/>
          </a:prstGeom>
        </p:spPr>
        <p:txBody>
          <a:bodyPr lIns="0" tIns="0" rIns="0" bIns="0" rtlCol="0" anchor="t">
            <a:spAutoFit/>
          </a:bodyPr>
          <a:lstStyle/>
          <a:p>
            <a:pPr algn="ctr">
              <a:lnSpc>
                <a:spcPts val="3826"/>
              </a:lnSpc>
            </a:pPr>
            <a:r>
              <a:rPr lang="en-US" sz="2733" dirty="0">
                <a:solidFill>
                  <a:srgbClr val="000000"/>
                </a:solidFill>
                <a:latin typeface="Poppins"/>
                <a:ea typeface="Poppins"/>
                <a:cs typeface="Poppins"/>
                <a:sym typeface="Poppins"/>
              </a:rPr>
              <a:t>3</a:t>
            </a:r>
          </a:p>
        </p:txBody>
      </p:sp>
      <p:sp>
        <p:nvSpPr>
          <p:cNvPr id="30" name="TextBox 30"/>
          <p:cNvSpPr txBox="1"/>
          <p:nvPr/>
        </p:nvSpPr>
        <p:spPr>
          <a:xfrm>
            <a:off x="15037614" y="4879763"/>
            <a:ext cx="766799" cy="737811"/>
          </a:xfrm>
          <a:prstGeom prst="rect">
            <a:avLst/>
          </a:prstGeom>
        </p:spPr>
        <p:txBody>
          <a:bodyPr lIns="0" tIns="0" rIns="0" bIns="0" rtlCol="0" anchor="t">
            <a:spAutoFit/>
          </a:bodyPr>
          <a:lstStyle/>
          <a:p>
            <a:pPr algn="ctr">
              <a:lnSpc>
                <a:spcPts val="3826"/>
              </a:lnSpc>
            </a:pPr>
            <a:r>
              <a:rPr lang="en-US" sz="2733" dirty="0">
                <a:solidFill>
                  <a:srgbClr val="020202"/>
                </a:solidFill>
                <a:latin typeface="Poppins"/>
                <a:ea typeface="Poppins"/>
                <a:cs typeface="Poppins"/>
                <a:sym typeface="Poppins"/>
              </a:rPr>
              <a:t>4</a:t>
            </a:r>
          </a:p>
        </p:txBody>
      </p:sp>
      <p:sp>
        <p:nvSpPr>
          <p:cNvPr id="31" name="TextBox 31"/>
          <p:cNvSpPr txBox="1"/>
          <p:nvPr/>
        </p:nvSpPr>
        <p:spPr>
          <a:xfrm>
            <a:off x="15053730" y="5793070"/>
            <a:ext cx="766799" cy="731456"/>
          </a:xfrm>
          <a:prstGeom prst="rect">
            <a:avLst/>
          </a:prstGeom>
        </p:spPr>
        <p:txBody>
          <a:bodyPr lIns="0" tIns="0" rIns="0" bIns="0" rtlCol="0" anchor="t">
            <a:spAutoFit/>
          </a:bodyPr>
          <a:lstStyle/>
          <a:p>
            <a:pPr algn="ctr">
              <a:lnSpc>
                <a:spcPts val="3826"/>
              </a:lnSpc>
            </a:pPr>
            <a:r>
              <a:rPr lang="en-US" sz="2733" dirty="0">
                <a:solidFill>
                  <a:srgbClr val="000000"/>
                </a:solidFill>
                <a:latin typeface="Poppins"/>
                <a:ea typeface="Poppins"/>
                <a:cs typeface="Poppins"/>
                <a:sym typeface="Poppins"/>
              </a:rPr>
              <a:t>5</a:t>
            </a:r>
          </a:p>
        </p:txBody>
      </p:sp>
      <p:sp>
        <p:nvSpPr>
          <p:cNvPr id="32" name="TextBox 32"/>
          <p:cNvSpPr txBox="1"/>
          <p:nvPr/>
        </p:nvSpPr>
        <p:spPr>
          <a:xfrm>
            <a:off x="15053730" y="6714263"/>
            <a:ext cx="766799" cy="737811"/>
          </a:xfrm>
          <a:prstGeom prst="rect">
            <a:avLst/>
          </a:prstGeom>
        </p:spPr>
        <p:txBody>
          <a:bodyPr lIns="0" tIns="0" rIns="0" bIns="0" rtlCol="0" anchor="t">
            <a:spAutoFit/>
          </a:bodyPr>
          <a:lstStyle/>
          <a:p>
            <a:pPr algn="ctr">
              <a:lnSpc>
                <a:spcPts val="3826"/>
              </a:lnSpc>
            </a:pPr>
            <a:r>
              <a:rPr lang="en-US" sz="2733" dirty="0">
                <a:solidFill>
                  <a:srgbClr val="050505"/>
                </a:solidFill>
                <a:latin typeface="Poppins"/>
                <a:ea typeface="Poppins"/>
                <a:cs typeface="Poppins"/>
                <a:sym typeface="Poppins"/>
              </a:rPr>
              <a:t>6</a:t>
            </a:r>
          </a:p>
        </p:txBody>
      </p:sp>
      <p:sp>
        <p:nvSpPr>
          <p:cNvPr id="33" name="TextBox 33"/>
          <p:cNvSpPr txBox="1"/>
          <p:nvPr/>
        </p:nvSpPr>
        <p:spPr>
          <a:xfrm>
            <a:off x="15037614" y="7633619"/>
            <a:ext cx="766799" cy="731456"/>
          </a:xfrm>
          <a:prstGeom prst="rect">
            <a:avLst/>
          </a:prstGeom>
        </p:spPr>
        <p:txBody>
          <a:bodyPr lIns="0" tIns="0" rIns="0" bIns="0" rtlCol="0" anchor="t">
            <a:spAutoFit/>
          </a:bodyPr>
          <a:lstStyle/>
          <a:p>
            <a:pPr algn="ctr">
              <a:lnSpc>
                <a:spcPts val="3826"/>
              </a:lnSpc>
            </a:pPr>
            <a:r>
              <a:rPr lang="en-US" sz="2733" dirty="0">
                <a:solidFill>
                  <a:srgbClr val="000000"/>
                </a:solidFill>
                <a:latin typeface="Poppins"/>
                <a:ea typeface="Poppins"/>
                <a:cs typeface="Poppins"/>
                <a:sym typeface="Poppins"/>
              </a:rPr>
              <a:t>7</a:t>
            </a:r>
          </a:p>
        </p:txBody>
      </p:sp>
      <p:sp>
        <p:nvSpPr>
          <p:cNvPr id="34" name="Freeform 34"/>
          <p:cNvSpPr/>
          <p:nvPr/>
        </p:nvSpPr>
        <p:spPr>
          <a:xfrm>
            <a:off x="313580" y="2474172"/>
            <a:ext cx="7680254" cy="2213984"/>
          </a:xfrm>
          <a:custGeom>
            <a:avLst/>
            <a:gdLst/>
            <a:ahLst/>
            <a:cxnLst/>
            <a:rect l="l" t="t" r="r" b="b"/>
            <a:pathLst>
              <a:path w="7680254" h="2213984">
                <a:moveTo>
                  <a:pt x="0" y="0"/>
                </a:moveTo>
                <a:lnTo>
                  <a:pt x="7680254" y="0"/>
                </a:lnTo>
                <a:lnTo>
                  <a:pt x="7680254" y="2213984"/>
                </a:lnTo>
                <a:lnTo>
                  <a:pt x="0" y="2213984"/>
                </a:lnTo>
                <a:lnTo>
                  <a:pt x="0" y="0"/>
                </a:lnTo>
                <a:close/>
              </a:path>
            </a:pathLst>
          </a:custGeom>
          <a:blipFill>
            <a:blip r:embed="rId9">
              <a:extLst>
                <a:ext uri="{96DAC541-7B7A-43D3-8B79-37D633B846F1}">
                  <asvg:svgBlip xmlns:asvg="http://schemas.microsoft.com/office/drawing/2016/SVG/main" r:embed="rId10"/>
                </a:ext>
              </a:extLst>
            </a:blip>
            <a:stretch>
              <a:fillRect t="-78" b="-78"/>
            </a:stretch>
          </a:blipFill>
        </p:spPr>
        <p:txBody>
          <a:bodyPr/>
          <a:lstStyle/>
          <a:p>
            <a:endParaRPr lang="en-US"/>
          </a:p>
        </p:txBody>
      </p:sp>
      <p:sp>
        <p:nvSpPr>
          <p:cNvPr id="35" name="Freeform 35"/>
          <p:cNvSpPr/>
          <p:nvPr/>
        </p:nvSpPr>
        <p:spPr>
          <a:xfrm>
            <a:off x="1375188" y="4789379"/>
            <a:ext cx="6053512" cy="1121607"/>
          </a:xfrm>
          <a:custGeom>
            <a:avLst/>
            <a:gdLst/>
            <a:ahLst/>
            <a:cxnLst/>
            <a:rect l="l" t="t" r="r" b="b"/>
            <a:pathLst>
              <a:path w="6053512" h="1121607">
                <a:moveTo>
                  <a:pt x="0" y="0"/>
                </a:moveTo>
                <a:lnTo>
                  <a:pt x="6053512" y="0"/>
                </a:lnTo>
                <a:lnTo>
                  <a:pt x="6053512" y="1121607"/>
                </a:lnTo>
                <a:lnTo>
                  <a:pt x="0" y="1121607"/>
                </a:lnTo>
                <a:lnTo>
                  <a:pt x="0" y="0"/>
                </a:lnTo>
                <a:close/>
              </a:path>
            </a:pathLst>
          </a:custGeom>
          <a:blipFill>
            <a:blip r:embed="rId11">
              <a:extLst>
                <a:ext uri="{96DAC541-7B7A-43D3-8B79-37D633B846F1}">
                  <asvg:svgBlip xmlns:asvg="http://schemas.microsoft.com/office/drawing/2016/SVG/main" r:embed="rId12"/>
                </a:ext>
              </a:extLst>
            </a:blip>
            <a:stretch>
              <a:fillRect t="-68" b="-68"/>
            </a:stretch>
          </a:blipFill>
        </p:spPr>
        <p:txBody>
          <a:bodyPr/>
          <a:lstStyle/>
          <a:p>
            <a:endParaRPr lang="en-US"/>
          </a:p>
        </p:txBody>
      </p:sp>
      <p:sp>
        <p:nvSpPr>
          <p:cNvPr id="36" name="TextBox 36"/>
          <p:cNvSpPr txBox="1"/>
          <p:nvPr/>
        </p:nvSpPr>
        <p:spPr>
          <a:xfrm>
            <a:off x="866363" y="4919116"/>
            <a:ext cx="7005106" cy="1812206"/>
          </a:xfrm>
          <a:prstGeom prst="rect">
            <a:avLst/>
          </a:prstGeom>
        </p:spPr>
        <p:txBody>
          <a:bodyPr lIns="0" tIns="0" rIns="0" bIns="0" rtlCol="0" anchor="t">
            <a:spAutoFit/>
          </a:bodyPr>
          <a:lstStyle/>
          <a:p>
            <a:pPr algn="ctr">
              <a:lnSpc>
                <a:spcPts val="6120"/>
              </a:lnSpc>
            </a:pPr>
            <a:r>
              <a:rPr lang="en-US" sz="4371" b="1" dirty="0">
                <a:solidFill>
                  <a:srgbClr val="000000"/>
                </a:solidFill>
                <a:latin typeface="Arimo Bold"/>
                <a:ea typeface="Arimo Bold"/>
                <a:cs typeface="Arimo Bold"/>
                <a:sym typeface="Arimo Bold"/>
              </a:rPr>
              <a:t>Dr. Alaa Zaki</a:t>
            </a:r>
          </a:p>
          <a:p>
            <a:pPr algn="ctr">
              <a:lnSpc>
                <a:spcPts val="6120"/>
              </a:lnSpc>
            </a:pPr>
            <a:endParaRPr lang="en-US" sz="4371" b="1" dirty="0">
              <a:solidFill>
                <a:srgbClr val="000000"/>
              </a:solidFill>
              <a:latin typeface="Arimo Bold"/>
              <a:ea typeface="Arimo Bold"/>
              <a:cs typeface="Arimo Bold"/>
              <a:sym typeface="Arimo Bold"/>
            </a:endParaRPr>
          </a:p>
        </p:txBody>
      </p:sp>
      <p:sp>
        <p:nvSpPr>
          <p:cNvPr id="37" name="Freeform 37"/>
          <p:cNvSpPr/>
          <p:nvPr/>
        </p:nvSpPr>
        <p:spPr>
          <a:xfrm>
            <a:off x="1120401" y="6103982"/>
            <a:ext cx="6563090" cy="1821178"/>
          </a:xfrm>
          <a:custGeom>
            <a:avLst/>
            <a:gdLst/>
            <a:ahLst/>
            <a:cxnLst/>
            <a:rect l="l" t="t" r="r" b="b"/>
            <a:pathLst>
              <a:path w="6563090" h="1821178">
                <a:moveTo>
                  <a:pt x="0" y="0"/>
                </a:moveTo>
                <a:lnTo>
                  <a:pt x="6563090" y="0"/>
                </a:lnTo>
                <a:lnTo>
                  <a:pt x="6563090" y="1821178"/>
                </a:lnTo>
                <a:lnTo>
                  <a:pt x="0" y="1821178"/>
                </a:lnTo>
                <a:lnTo>
                  <a:pt x="0" y="0"/>
                </a:lnTo>
                <a:close/>
              </a:path>
            </a:pathLst>
          </a:custGeom>
          <a:blipFill>
            <a:blip r:embed="rId13">
              <a:extLst>
                <a:ext uri="{96DAC541-7B7A-43D3-8B79-37D633B846F1}">
                  <asvg:svgBlip xmlns:asvg="http://schemas.microsoft.com/office/drawing/2016/SVG/main" r:embed="rId14"/>
                </a:ext>
              </a:extLst>
            </a:blip>
            <a:stretch>
              <a:fillRect t="-139" b="-139"/>
            </a:stretch>
          </a:blipFill>
        </p:spPr>
        <p:txBody>
          <a:bodyPr/>
          <a:lstStyle/>
          <a:p>
            <a:endParaRPr lang="en-US"/>
          </a:p>
        </p:txBody>
      </p:sp>
      <p:sp>
        <p:nvSpPr>
          <p:cNvPr id="38" name="TextBox 38"/>
          <p:cNvSpPr txBox="1"/>
          <p:nvPr/>
        </p:nvSpPr>
        <p:spPr>
          <a:xfrm>
            <a:off x="983592" y="6219999"/>
            <a:ext cx="6920905" cy="2550635"/>
          </a:xfrm>
          <a:prstGeom prst="rect">
            <a:avLst/>
          </a:prstGeom>
        </p:spPr>
        <p:txBody>
          <a:bodyPr lIns="0" tIns="0" rIns="0" bIns="0" rtlCol="0" anchor="t">
            <a:spAutoFit/>
          </a:bodyPr>
          <a:lstStyle/>
          <a:p>
            <a:pPr algn="ctr">
              <a:lnSpc>
                <a:spcPts val="6020"/>
              </a:lnSpc>
            </a:pPr>
            <a:r>
              <a:rPr lang="en-US" sz="4300" b="1">
                <a:solidFill>
                  <a:srgbClr val="000000"/>
                </a:solidFill>
                <a:latin typeface="Arimo Bold"/>
                <a:ea typeface="Arimo Bold"/>
                <a:cs typeface="Arimo Bold"/>
                <a:sym typeface="Arimo Bold"/>
              </a:rPr>
              <a:t>Eng. Rehab Abo Al-Hassan</a:t>
            </a:r>
          </a:p>
          <a:p>
            <a:pPr algn="ctr">
              <a:lnSpc>
                <a:spcPts val="6020"/>
              </a:lnSpc>
            </a:pPr>
            <a:endParaRPr lang="en-US" sz="4300" b="1">
              <a:solidFill>
                <a:srgbClr val="000000"/>
              </a:solidFill>
              <a:latin typeface="Arimo Bold"/>
              <a:ea typeface="Arimo Bold"/>
              <a:cs typeface="Arimo Bold"/>
              <a:sym typeface="Arimo Bold"/>
            </a:endParaRPr>
          </a:p>
        </p:txBody>
      </p:sp>
      <p:sp>
        <p:nvSpPr>
          <p:cNvPr id="39" name="Freeform 39"/>
          <p:cNvSpPr/>
          <p:nvPr/>
        </p:nvSpPr>
        <p:spPr>
          <a:xfrm>
            <a:off x="8526983" y="734471"/>
            <a:ext cx="5690737" cy="1121607"/>
          </a:xfrm>
          <a:custGeom>
            <a:avLst/>
            <a:gdLst/>
            <a:ahLst/>
            <a:cxnLst/>
            <a:rect l="l" t="t" r="r" b="b"/>
            <a:pathLst>
              <a:path w="5690737" h="1121607">
                <a:moveTo>
                  <a:pt x="0" y="0"/>
                </a:moveTo>
                <a:lnTo>
                  <a:pt x="5690737" y="0"/>
                </a:lnTo>
                <a:lnTo>
                  <a:pt x="5690737" y="1121607"/>
                </a:lnTo>
                <a:lnTo>
                  <a:pt x="0" y="1121607"/>
                </a:lnTo>
                <a:lnTo>
                  <a:pt x="0" y="0"/>
                </a:lnTo>
                <a:close/>
              </a:path>
            </a:pathLst>
          </a:custGeom>
          <a:blipFill>
            <a:blip r:embed="rId15">
              <a:extLst>
                <a:ext uri="{96DAC541-7B7A-43D3-8B79-37D633B846F1}">
                  <asvg:svgBlip xmlns:asvg="http://schemas.microsoft.com/office/drawing/2016/SVG/main" r:embed="rId16"/>
                </a:ext>
              </a:extLst>
            </a:blip>
            <a:stretch>
              <a:fillRect t="-58" b="-58"/>
            </a:stretch>
          </a:blipFill>
        </p:spPr>
        <p:txBody>
          <a:bodyPr/>
          <a:lstStyle/>
          <a:p>
            <a:endParaRPr lang="en-US"/>
          </a:p>
        </p:txBody>
      </p:sp>
      <p:sp>
        <p:nvSpPr>
          <p:cNvPr id="40" name="TextBox 40"/>
          <p:cNvSpPr txBox="1"/>
          <p:nvPr/>
        </p:nvSpPr>
        <p:spPr>
          <a:xfrm>
            <a:off x="8771683" y="979394"/>
            <a:ext cx="5442273" cy="1227934"/>
          </a:xfrm>
          <a:prstGeom prst="rect">
            <a:avLst/>
          </a:prstGeom>
        </p:spPr>
        <p:txBody>
          <a:bodyPr lIns="0" tIns="0" rIns="0" bIns="0" rtlCol="0" anchor="t">
            <a:spAutoFit/>
          </a:bodyPr>
          <a:lstStyle/>
          <a:p>
            <a:pPr algn="ctr">
              <a:lnSpc>
                <a:spcPts val="5823"/>
              </a:lnSpc>
            </a:pPr>
            <a:r>
              <a:rPr lang="en-US" sz="4160" dirty="0">
                <a:solidFill>
                  <a:srgbClr val="000000"/>
                </a:solidFill>
                <a:latin typeface="TAN Headline"/>
                <a:ea typeface="TAN Headline"/>
                <a:cs typeface="TAN Headline"/>
                <a:sym typeface="TAN Headline"/>
              </a:rPr>
              <a:t>Team Members</a:t>
            </a:r>
          </a:p>
        </p:txBody>
      </p:sp>
      <p:grpSp>
        <p:nvGrpSpPr>
          <p:cNvPr id="41" name="Group 41"/>
          <p:cNvGrpSpPr/>
          <p:nvPr/>
        </p:nvGrpSpPr>
        <p:grpSpPr>
          <a:xfrm>
            <a:off x="324755" y="514382"/>
            <a:ext cx="6190583" cy="1322642"/>
            <a:chOff x="0" y="0"/>
            <a:chExt cx="8254111" cy="1763522"/>
          </a:xfrm>
        </p:grpSpPr>
        <p:sp>
          <p:nvSpPr>
            <p:cNvPr id="42" name="Freeform 42"/>
            <p:cNvSpPr/>
            <p:nvPr/>
          </p:nvSpPr>
          <p:spPr>
            <a:xfrm>
              <a:off x="0" y="0"/>
              <a:ext cx="8254111" cy="1763522"/>
            </a:xfrm>
            <a:custGeom>
              <a:avLst/>
              <a:gdLst/>
              <a:ahLst/>
              <a:cxnLst/>
              <a:rect l="l" t="t" r="r" b="b"/>
              <a:pathLst>
                <a:path w="8254111" h="1763522">
                  <a:moveTo>
                    <a:pt x="0" y="0"/>
                  </a:moveTo>
                  <a:lnTo>
                    <a:pt x="8254111" y="0"/>
                  </a:lnTo>
                  <a:lnTo>
                    <a:pt x="8254111" y="1763522"/>
                  </a:lnTo>
                  <a:lnTo>
                    <a:pt x="0" y="1763522"/>
                  </a:lnTo>
                  <a:lnTo>
                    <a:pt x="0" y="0"/>
                  </a:lnTo>
                  <a:close/>
                </a:path>
              </a:pathLst>
            </a:custGeom>
            <a:blipFill>
              <a:blip r:embed="rId17"/>
              <a:stretch>
                <a:fillRect t="-21872" b="-21872"/>
              </a:stretch>
            </a:blipFill>
          </p:spPr>
          <p:txBody>
            <a:bodyPr/>
            <a:lstStyle/>
            <a:p>
              <a:endParaRPr lang="en-US"/>
            </a:p>
          </p:txBody>
        </p:sp>
      </p:grpSp>
      <p:sp>
        <p:nvSpPr>
          <p:cNvPr id="43" name="TextBox 43"/>
          <p:cNvSpPr txBox="1"/>
          <p:nvPr/>
        </p:nvSpPr>
        <p:spPr>
          <a:xfrm rot="-259945">
            <a:off x="130178" y="3098508"/>
            <a:ext cx="8096222" cy="1248988"/>
          </a:xfrm>
          <a:prstGeom prst="rect">
            <a:avLst/>
          </a:prstGeom>
        </p:spPr>
        <p:txBody>
          <a:bodyPr lIns="0" tIns="0" rIns="0" bIns="0" rtlCol="0" anchor="t">
            <a:spAutoFit/>
          </a:bodyPr>
          <a:lstStyle/>
          <a:p>
            <a:pPr algn="ctr">
              <a:lnSpc>
                <a:spcPts val="8332"/>
              </a:lnSpc>
            </a:pPr>
            <a:r>
              <a:rPr lang="en-US" sz="5952" dirty="0">
                <a:solidFill>
                  <a:srgbClr val="FFFFFF"/>
                </a:solidFill>
                <a:latin typeface="TAN Headline"/>
                <a:ea typeface="TAN Headline"/>
                <a:cs typeface="TAN Headline"/>
                <a:sym typeface="TAN Headline"/>
              </a:rPr>
              <a:t>SUPERVISORS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1482" y="771524"/>
            <a:ext cx="17145000" cy="1718117"/>
          </a:xfrm>
          <a:custGeom>
            <a:avLst/>
            <a:gdLst/>
            <a:ahLst/>
            <a:cxnLst/>
            <a:rect l="l" t="t" r="r" b="b"/>
            <a:pathLst>
              <a:path w="17145000" h="1718117">
                <a:moveTo>
                  <a:pt x="0" y="0"/>
                </a:moveTo>
                <a:lnTo>
                  <a:pt x="17145000" y="0"/>
                </a:lnTo>
                <a:lnTo>
                  <a:pt x="17145000" y="1718117"/>
                </a:lnTo>
                <a:lnTo>
                  <a:pt x="0" y="1718117"/>
                </a:lnTo>
                <a:lnTo>
                  <a:pt x="0" y="0"/>
                </a:lnTo>
                <a:close/>
              </a:path>
            </a:pathLst>
          </a:custGeom>
          <a:blipFill>
            <a:blip r:embed="rId2">
              <a:extLst>
                <a:ext uri="{96DAC541-7B7A-43D3-8B79-37D633B846F1}">
                  <asvg:svgBlip xmlns:asvg="http://schemas.microsoft.com/office/drawing/2016/SVG/main" r:embed="rId3"/>
                </a:ext>
              </a:extLst>
            </a:blip>
            <a:stretch>
              <a:fillRect t="-171" b="-171"/>
            </a:stretch>
          </a:blipFill>
        </p:spPr>
        <p:txBody>
          <a:bodyPr/>
          <a:lstStyle/>
          <a:p>
            <a:endParaRPr lang="en-US"/>
          </a:p>
        </p:txBody>
      </p:sp>
      <p:grpSp>
        <p:nvGrpSpPr>
          <p:cNvPr id="3" name="Group 3"/>
          <p:cNvGrpSpPr/>
          <p:nvPr/>
        </p:nvGrpSpPr>
        <p:grpSpPr>
          <a:xfrm>
            <a:off x="0" y="0"/>
            <a:ext cx="18327854" cy="10629900"/>
            <a:chOff x="0" y="0"/>
            <a:chExt cx="24437139" cy="14173200"/>
          </a:xfrm>
        </p:grpSpPr>
        <p:sp>
          <p:nvSpPr>
            <p:cNvPr id="4" name="Freeform 4"/>
            <p:cNvSpPr/>
            <p:nvPr/>
          </p:nvSpPr>
          <p:spPr>
            <a:xfrm>
              <a:off x="0" y="0"/>
              <a:ext cx="24437087" cy="14173200"/>
            </a:xfrm>
            <a:custGeom>
              <a:avLst/>
              <a:gdLst/>
              <a:ahLst/>
              <a:cxnLst/>
              <a:rect l="l" t="t" r="r" b="b"/>
              <a:pathLst>
                <a:path w="24437087" h="14173200">
                  <a:moveTo>
                    <a:pt x="0" y="0"/>
                  </a:moveTo>
                  <a:lnTo>
                    <a:pt x="24437087" y="0"/>
                  </a:lnTo>
                  <a:lnTo>
                    <a:pt x="24437087" y="14173200"/>
                  </a:lnTo>
                  <a:lnTo>
                    <a:pt x="0" y="14173200"/>
                  </a:lnTo>
                  <a:lnTo>
                    <a:pt x="0" y="0"/>
                  </a:lnTo>
                  <a:close/>
                </a:path>
              </a:pathLst>
            </a:custGeom>
            <a:blipFill>
              <a:blip r:embed="rId4"/>
              <a:stretch>
                <a:fillRect l="-1779" r="-1779"/>
              </a:stretch>
            </a:blipFill>
          </p:spPr>
          <p:txBody>
            <a:bodyPr/>
            <a:lstStyle/>
            <a:p>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6"/>
            <a:ext cx="18290249" cy="10285734"/>
            <a:chOff x="0" y="0"/>
            <a:chExt cx="24386999" cy="13714312"/>
          </a:xfrm>
        </p:grpSpPr>
        <p:sp>
          <p:nvSpPr>
            <p:cNvPr id="3" name="Freeform 3"/>
            <p:cNvSpPr/>
            <p:nvPr/>
          </p:nvSpPr>
          <p:spPr>
            <a:xfrm>
              <a:off x="0" y="0"/>
              <a:ext cx="24387048" cy="13714349"/>
            </a:xfrm>
            <a:custGeom>
              <a:avLst/>
              <a:gdLst/>
              <a:ahLst/>
              <a:cxnLst/>
              <a:rect l="l" t="t" r="r" b="b"/>
              <a:pathLst>
                <a:path w="24387048" h="13714349">
                  <a:moveTo>
                    <a:pt x="0" y="0"/>
                  </a:moveTo>
                  <a:lnTo>
                    <a:pt x="24387048" y="0"/>
                  </a:lnTo>
                  <a:lnTo>
                    <a:pt x="24387048" y="13714349"/>
                  </a:lnTo>
                  <a:lnTo>
                    <a:pt x="0" y="13714349"/>
                  </a:lnTo>
                  <a:lnTo>
                    <a:pt x="0" y="0"/>
                  </a:lnTo>
                  <a:close/>
                </a:path>
              </a:pathLst>
            </a:custGeom>
            <a:blipFill>
              <a:blip r:embed="rId2"/>
              <a:stretch>
                <a:fillRect/>
              </a:stretch>
            </a:blipFill>
          </p:spPr>
          <p:txBody>
            <a:bodyP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24553"/>
            <a:ext cx="18364201" cy="10311553"/>
            <a:chOff x="0" y="0"/>
            <a:chExt cx="24485601" cy="13748737"/>
          </a:xfrm>
        </p:grpSpPr>
        <p:sp>
          <p:nvSpPr>
            <p:cNvPr id="3" name="Freeform 3"/>
            <p:cNvSpPr/>
            <p:nvPr/>
          </p:nvSpPr>
          <p:spPr>
            <a:xfrm>
              <a:off x="0" y="0"/>
              <a:ext cx="24485600" cy="13748765"/>
            </a:xfrm>
            <a:custGeom>
              <a:avLst/>
              <a:gdLst/>
              <a:ahLst/>
              <a:cxnLst/>
              <a:rect l="l" t="t" r="r" b="b"/>
              <a:pathLst>
                <a:path w="24485600" h="13748765">
                  <a:moveTo>
                    <a:pt x="0" y="0"/>
                  </a:moveTo>
                  <a:lnTo>
                    <a:pt x="24485600" y="0"/>
                  </a:lnTo>
                  <a:lnTo>
                    <a:pt x="24485600" y="13748765"/>
                  </a:lnTo>
                  <a:lnTo>
                    <a:pt x="0" y="13748765"/>
                  </a:lnTo>
                  <a:lnTo>
                    <a:pt x="0" y="0"/>
                  </a:lnTo>
                  <a:close/>
                </a:path>
              </a:pathLst>
            </a:custGeom>
            <a:blipFill>
              <a:blip r:embed="rId2"/>
              <a:stretch>
                <a:fillRect t="-327" b="-327"/>
              </a:stretch>
            </a:blipFill>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145"/>
            <a:ext cx="18287999" cy="10307289"/>
            <a:chOff x="0" y="0"/>
            <a:chExt cx="24383999" cy="13743052"/>
          </a:xfrm>
        </p:grpSpPr>
        <p:sp>
          <p:nvSpPr>
            <p:cNvPr id="3" name="Freeform 3"/>
            <p:cNvSpPr/>
            <p:nvPr/>
          </p:nvSpPr>
          <p:spPr>
            <a:xfrm>
              <a:off x="0" y="0"/>
              <a:ext cx="24384000" cy="13743051"/>
            </a:xfrm>
            <a:custGeom>
              <a:avLst/>
              <a:gdLst/>
              <a:ahLst/>
              <a:cxnLst/>
              <a:rect l="l" t="t" r="r" b="b"/>
              <a:pathLst>
                <a:path w="24384000" h="13743051">
                  <a:moveTo>
                    <a:pt x="0" y="0"/>
                  </a:moveTo>
                  <a:lnTo>
                    <a:pt x="24384000" y="0"/>
                  </a:lnTo>
                  <a:lnTo>
                    <a:pt x="24384000" y="13743051"/>
                  </a:lnTo>
                  <a:lnTo>
                    <a:pt x="0" y="13743051"/>
                  </a:lnTo>
                  <a:lnTo>
                    <a:pt x="0" y="0"/>
                  </a:lnTo>
                  <a:close/>
                </a:path>
              </a:pathLst>
            </a:custGeom>
            <a:blipFill>
              <a:blip r:embed="rId2"/>
              <a:stretch>
                <a:fillRect/>
              </a:stretch>
            </a:blipFill>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2922411" y="649883"/>
            <a:ext cx="12650462" cy="8303303"/>
          </a:xfrm>
          <a:custGeom>
            <a:avLst/>
            <a:gdLst/>
            <a:ahLst/>
            <a:cxnLst/>
            <a:rect l="l" t="t" r="r" b="b"/>
            <a:pathLst>
              <a:path w="12650462" h="8303303">
                <a:moveTo>
                  <a:pt x="0" y="8303303"/>
                </a:moveTo>
                <a:lnTo>
                  <a:pt x="12650462" y="8303303"/>
                </a:lnTo>
                <a:lnTo>
                  <a:pt x="12650462" y="0"/>
                </a:lnTo>
                <a:lnTo>
                  <a:pt x="0" y="0"/>
                </a:lnTo>
                <a:lnTo>
                  <a:pt x="0" y="8303303"/>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411818" y="2205235"/>
            <a:ext cx="13464363" cy="4490541"/>
          </a:xfrm>
          <a:prstGeom prst="rect">
            <a:avLst/>
          </a:prstGeom>
        </p:spPr>
        <p:txBody>
          <a:bodyPr lIns="0" tIns="0" rIns="0" bIns="0" rtlCol="0" anchor="t">
            <a:spAutoFit/>
          </a:bodyPr>
          <a:lstStyle/>
          <a:p>
            <a:pPr algn="ctr">
              <a:lnSpc>
                <a:spcPts val="15779"/>
              </a:lnSpc>
            </a:pPr>
            <a:r>
              <a:rPr lang="en-US" sz="11271">
                <a:solidFill>
                  <a:srgbClr val="000000"/>
                </a:solidFill>
                <a:latin typeface="Blueberry"/>
                <a:ea typeface="Blueberry"/>
                <a:cs typeface="Blueberry"/>
                <a:sym typeface="Blueberry"/>
              </a:rPr>
              <a:t>System </a:t>
            </a:r>
          </a:p>
          <a:p>
            <a:pPr algn="ctr">
              <a:lnSpc>
                <a:spcPts val="15779"/>
              </a:lnSpc>
            </a:pPr>
            <a:r>
              <a:rPr lang="en-US" sz="11271">
                <a:solidFill>
                  <a:srgbClr val="000000"/>
                </a:solidFill>
                <a:latin typeface="Blueberry"/>
                <a:ea typeface="Blueberry"/>
                <a:cs typeface="Blueberry"/>
                <a:sym typeface="Blueberry"/>
              </a:rPr>
              <a:t>Workflow</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064249" y="7473474"/>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4469" y="280557"/>
            <a:ext cx="6748081" cy="9859803"/>
            <a:chOff x="0" y="0"/>
            <a:chExt cx="8997442" cy="13146405"/>
          </a:xfrm>
        </p:grpSpPr>
        <p:sp>
          <p:nvSpPr>
            <p:cNvPr id="3" name="Freeform 3"/>
            <p:cNvSpPr/>
            <p:nvPr/>
          </p:nvSpPr>
          <p:spPr>
            <a:xfrm>
              <a:off x="0" y="0"/>
              <a:ext cx="8997442" cy="13146405"/>
            </a:xfrm>
            <a:custGeom>
              <a:avLst/>
              <a:gdLst/>
              <a:ahLst/>
              <a:cxnLst/>
              <a:rect l="l" t="t" r="r" b="b"/>
              <a:pathLst>
                <a:path w="8997442" h="13146405">
                  <a:moveTo>
                    <a:pt x="0" y="0"/>
                  </a:moveTo>
                  <a:lnTo>
                    <a:pt x="8997442" y="0"/>
                  </a:lnTo>
                  <a:lnTo>
                    <a:pt x="8997442" y="13146405"/>
                  </a:lnTo>
                  <a:lnTo>
                    <a:pt x="0" y="13146405"/>
                  </a:lnTo>
                  <a:lnTo>
                    <a:pt x="0" y="0"/>
                  </a:lnTo>
                  <a:close/>
                </a:path>
              </a:pathLst>
            </a:custGeom>
            <a:blipFill>
              <a:blip r:embed="rId2"/>
              <a:stretch>
                <a:fillRect t="-150" b="-150"/>
              </a:stretch>
            </a:blipFill>
          </p:spPr>
          <p:txBody>
            <a:bodyPr/>
            <a:lstStyle/>
            <a:p>
              <a:endParaRPr lang="en-US"/>
            </a:p>
          </p:txBody>
        </p:sp>
      </p:grpSp>
      <p:grpSp>
        <p:nvGrpSpPr>
          <p:cNvPr id="4" name="Group 4"/>
          <p:cNvGrpSpPr/>
          <p:nvPr/>
        </p:nvGrpSpPr>
        <p:grpSpPr>
          <a:xfrm>
            <a:off x="1868383" y="6471259"/>
            <a:ext cx="2047399" cy="2075117"/>
            <a:chOff x="0" y="0"/>
            <a:chExt cx="2729865" cy="2766822"/>
          </a:xfrm>
        </p:grpSpPr>
        <p:sp>
          <p:nvSpPr>
            <p:cNvPr id="5" name="Freeform 5"/>
            <p:cNvSpPr/>
            <p:nvPr/>
          </p:nvSpPr>
          <p:spPr>
            <a:xfrm>
              <a:off x="0" y="0"/>
              <a:ext cx="2729865" cy="2766822"/>
            </a:xfrm>
            <a:custGeom>
              <a:avLst/>
              <a:gdLst/>
              <a:ahLst/>
              <a:cxnLst/>
              <a:rect l="l" t="t" r="r" b="b"/>
              <a:pathLst>
                <a:path w="2729865" h="2766822">
                  <a:moveTo>
                    <a:pt x="0" y="0"/>
                  </a:moveTo>
                  <a:lnTo>
                    <a:pt x="2729865" y="0"/>
                  </a:lnTo>
                  <a:lnTo>
                    <a:pt x="2729865" y="2766822"/>
                  </a:lnTo>
                  <a:lnTo>
                    <a:pt x="0" y="2766822"/>
                  </a:lnTo>
                  <a:lnTo>
                    <a:pt x="0" y="0"/>
                  </a:lnTo>
                  <a:close/>
                </a:path>
              </a:pathLst>
            </a:custGeom>
            <a:blipFill>
              <a:blip r:embed="rId3"/>
              <a:stretch>
                <a:fillRect l="-676" r="-676"/>
              </a:stretch>
            </a:blipFill>
          </p:spPr>
          <p:txBody>
            <a:bodyPr/>
            <a:lstStyle/>
            <a:p>
              <a:endParaRPr lang="en-US"/>
            </a:p>
          </p:txBody>
        </p:sp>
      </p:grpSp>
      <p:sp>
        <p:nvSpPr>
          <p:cNvPr id="6" name="TextBox 6"/>
          <p:cNvSpPr txBox="1"/>
          <p:nvPr/>
        </p:nvSpPr>
        <p:spPr>
          <a:xfrm>
            <a:off x="1028700" y="3294265"/>
            <a:ext cx="5116544" cy="2536418"/>
          </a:xfrm>
          <a:prstGeom prst="rect">
            <a:avLst/>
          </a:prstGeom>
        </p:spPr>
        <p:txBody>
          <a:bodyPr lIns="0" tIns="0" rIns="0" bIns="0" rtlCol="0" anchor="t">
            <a:spAutoFit/>
          </a:bodyPr>
          <a:lstStyle/>
          <a:p>
            <a:pPr algn="l">
              <a:lnSpc>
                <a:spcPts val="3869"/>
              </a:lnSpc>
            </a:pPr>
            <a:r>
              <a:rPr lang="en-US" sz="2765">
                <a:solidFill>
                  <a:srgbClr val="000000"/>
                </a:solidFill>
                <a:latin typeface="TT Commons Pro"/>
                <a:ea typeface="TT Commons Pro"/>
                <a:cs typeface="TT Commons Pro"/>
                <a:sym typeface="TT Commons Pro"/>
              </a:rPr>
              <a:t>This flowchart illustrates the complete workflow of the Heart Failure Prediction System, from user input to prediction generation and result display."</a:t>
            </a:r>
          </a:p>
        </p:txBody>
      </p:sp>
      <p:sp>
        <p:nvSpPr>
          <p:cNvPr id="7" name="TextBox 7"/>
          <p:cNvSpPr txBox="1"/>
          <p:nvPr/>
        </p:nvSpPr>
        <p:spPr>
          <a:xfrm>
            <a:off x="1028700" y="1081088"/>
            <a:ext cx="5128943" cy="1842238"/>
          </a:xfrm>
          <a:prstGeom prst="rect">
            <a:avLst/>
          </a:prstGeom>
        </p:spPr>
        <p:txBody>
          <a:bodyPr lIns="0" tIns="0" rIns="0" bIns="0" rtlCol="0" anchor="t">
            <a:spAutoFit/>
          </a:bodyPr>
          <a:lstStyle/>
          <a:p>
            <a:pPr algn="l">
              <a:lnSpc>
                <a:spcPts val="7313"/>
              </a:lnSpc>
            </a:pPr>
            <a:r>
              <a:rPr lang="en-US" sz="6359" b="1">
                <a:solidFill>
                  <a:srgbClr val="000000"/>
                </a:solidFill>
                <a:latin typeface="Cy Grotesk Key Bold"/>
                <a:ea typeface="Cy Grotesk Key Bold"/>
                <a:cs typeface="Cy Grotesk Key Bold"/>
                <a:sym typeface="Cy Grotesk Key Bold"/>
              </a:rPr>
              <a:t>System Workflow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57713"/>
            <a:ext cx="5882830" cy="9771602"/>
            <a:chOff x="0" y="0"/>
            <a:chExt cx="7843774" cy="13028803"/>
          </a:xfrm>
        </p:grpSpPr>
        <p:sp>
          <p:nvSpPr>
            <p:cNvPr id="3" name="Freeform 3"/>
            <p:cNvSpPr/>
            <p:nvPr/>
          </p:nvSpPr>
          <p:spPr>
            <a:xfrm>
              <a:off x="0" y="0"/>
              <a:ext cx="7843774" cy="13028803"/>
            </a:xfrm>
            <a:custGeom>
              <a:avLst/>
              <a:gdLst/>
              <a:ahLst/>
              <a:cxnLst/>
              <a:rect l="l" t="t" r="r" b="b"/>
              <a:pathLst>
                <a:path w="7843774" h="13028803">
                  <a:moveTo>
                    <a:pt x="0" y="0"/>
                  </a:moveTo>
                  <a:lnTo>
                    <a:pt x="7843774" y="0"/>
                  </a:lnTo>
                  <a:lnTo>
                    <a:pt x="7843774" y="13028803"/>
                  </a:lnTo>
                  <a:lnTo>
                    <a:pt x="0" y="13028803"/>
                  </a:lnTo>
                  <a:lnTo>
                    <a:pt x="0" y="0"/>
                  </a:lnTo>
                  <a:close/>
                </a:path>
              </a:pathLst>
            </a:custGeom>
            <a:blipFill>
              <a:blip r:embed="rId2"/>
              <a:stretch>
                <a:fillRect t="-13792" b="-13792"/>
              </a:stretch>
            </a:blipFill>
          </p:spPr>
          <p:txBody>
            <a:bodyPr/>
            <a:lstStyle/>
            <a:p>
              <a:endParaRPr lang="en-US"/>
            </a:p>
          </p:txBody>
        </p:sp>
      </p:grpSp>
      <p:grpSp>
        <p:nvGrpSpPr>
          <p:cNvPr id="4" name="Group 4"/>
          <p:cNvGrpSpPr/>
          <p:nvPr/>
        </p:nvGrpSpPr>
        <p:grpSpPr>
          <a:xfrm>
            <a:off x="1637340" y="7040634"/>
            <a:ext cx="2589181" cy="2396204"/>
            <a:chOff x="0" y="0"/>
            <a:chExt cx="3452241" cy="3194939"/>
          </a:xfrm>
        </p:grpSpPr>
        <p:sp>
          <p:nvSpPr>
            <p:cNvPr id="5" name="Freeform 5"/>
            <p:cNvSpPr/>
            <p:nvPr/>
          </p:nvSpPr>
          <p:spPr>
            <a:xfrm>
              <a:off x="0" y="0"/>
              <a:ext cx="3452241" cy="3194939"/>
            </a:xfrm>
            <a:custGeom>
              <a:avLst/>
              <a:gdLst/>
              <a:ahLst/>
              <a:cxnLst/>
              <a:rect l="l" t="t" r="r" b="b"/>
              <a:pathLst>
                <a:path w="3452241" h="3194939">
                  <a:moveTo>
                    <a:pt x="0" y="0"/>
                  </a:moveTo>
                  <a:lnTo>
                    <a:pt x="3452241" y="0"/>
                  </a:lnTo>
                  <a:lnTo>
                    <a:pt x="3452241" y="3194939"/>
                  </a:lnTo>
                  <a:lnTo>
                    <a:pt x="0" y="3194939"/>
                  </a:lnTo>
                  <a:lnTo>
                    <a:pt x="0" y="0"/>
                  </a:lnTo>
                  <a:close/>
                </a:path>
              </a:pathLst>
            </a:custGeom>
            <a:blipFill>
              <a:blip r:embed="rId3"/>
              <a:stretch>
                <a:fillRect t="-4026" b="-4026"/>
              </a:stretch>
            </a:blipFill>
          </p:spPr>
          <p:txBody>
            <a:bodyPr/>
            <a:lstStyle/>
            <a:p>
              <a:endParaRPr lang="en-US"/>
            </a:p>
          </p:txBody>
        </p:sp>
      </p:grpSp>
      <p:sp>
        <p:nvSpPr>
          <p:cNvPr id="6" name="TextBox 6"/>
          <p:cNvSpPr txBox="1"/>
          <p:nvPr/>
        </p:nvSpPr>
        <p:spPr>
          <a:xfrm>
            <a:off x="1028700" y="3473241"/>
            <a:ext cx="5116544" cy="3026317"/>
          </a:xfrm>
          <a:prstGeom prst="rect">
            <a:avLst/>
          </a:prstGeom>
        </p:spPr>
        <p:txBody>
          <a:bodyPr lIns="0" tIns="0" rIns="0" bIns="0" rtlCol="0" anchor="t">
            <a:spAutoFit/>
          </a:bodyPr>
          <a:lstStyle/>
          <a:p>
            <a:pPr algn="l">
              <a:lnSpc>
                <a:spcPts val="3869"/>
              </a:lnSpc>
            </a:pPr>
            <a:r>
              <a:rPr lang="en-US" sz="2765">
                <a:solidFill>
                  <a:srgbClr val="000000"/>
                </a:solidFill>
                <a:latin typeface="TT Commons Pro"/>
                <a:ea typeface="TT Commons Pro"/>
                <a:cs typeface="TT Commons Pro"/>
                <a:sym typeface="TT Commons Pro"/>
              </a:rPr>
              <a:t>This flowchart demonstrates the key steps in preparing, training, and evaluating the machine learning model, including data preprocessing, model selection, and performance evaluation.</a:t>
            </a:r>
          </a:p>
        </p:txBody>
      </p:sp>
      <p:sp>
        <p:nvSpPr>
          <p:cNvPr id="7" name="TextBox 7"/>
          <p:cNvSpPr txBox="1"/>
          <p:nvPr/>
        </p:nvSpPr>
        <p:spPr>
          <a:xfrm>
            <a:off x="1028700" y="332944"/>
            <a:ext cx="5128943" cy="2769358"/>
          </a:xfrm>
          <a:prstGeom prst="rect">
            <a:avLst/>
          </a:prstGeom>
        </p:spPr>
        <p:txBody>
          <a:bodyPr lIns="0" tIns="0" rIns="0" bIns="0" rtlCol="0" anchor="t">
            <a:spAutoFit/>
          </a:bodyPr>
          <a:lstStyle/>
          <a:p>
            <a:pPr algn="l">
              <a:lnSpc>
                <a:spcPts val="7313"/>
              </a:lnSpc>
            </a:pPr>
            <a:r>
              <a:rPr lang="en-US" sz="6359" b="1">
                <a:solidFill>
                  <a:srgbClr val="000000"/>
                </a:solidFill>
                <a:latin typeface="Cy Grotesk Key Bold"/>
                <a:ea typeface="Cy Grotesk Key Bold"/>
                <a:cs typeface="Cy Grotesk Key Bold"/>
                <a:sym typeface="Cy Grotesk Key Bold"/>
              </a:rPr>
              <a:t>Machine Learning Workflow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2738363" y="544548"/>
            <a:ext cx="13206262" cy="8668110"/>
          </a:xfrm>
          <a:custGeom>
            <a:avLst/>
            <a:gdLst/>
            <a:ahLst/>
            <a:cxnLst/>
            <a:rect l="l" t="t" r="r" b="b"/>
            <a:pathLst>
              <a:path w="13206262" h="8668110">
                <a:moveTo>
                  <a:pt x="0" y="8668110"/>
                </a:moveTo>
                <a:lnTo>
                  <a:pt x="13206262" y="8668110"/>
                </a:lnTo>
                <a:lnTo>
                  <a:pt x="13206262" y="0"/>
                </a:lnTo>
                <a:lnTo>
                  <a:pt x="0" y="0"/>
                </a:lnTo>
                <a:lnTo>
                  <a:pt x="0" y="8668110"/>
                </a:lnTo>
                <a:close/>
              </a:path>
            </a:pathLst>
          </a:custGeom>
          <a:blipFill>
            <a:blip r:embed="rId3">
              <a:extLst>
                <a:ext uri="{96DAC541-7B7A-43D3-8B79-37D633B846F1}">
                  <asvg:svgBlip xmlns:asvg="http://schemas.microsoft.com/office/drawing/2016/SVG/main" r:embed="rId4"/>
                </a:ext>
              </a:extLst>
            </a:blip>
            <a:stretch>
              <a:fillRect l="-362" r="-362"/>
            </a:stretch>
          </a:blipFill>
        </p:spPr>
        <p:txBody>
          <a:bodyPr/>
          <a:lstStyle/>
          <a:p>
            <a:endParaRPr lang="en-US"/>
          </a:p>
        </p:txBody>
      </p:sp>
      <p:sp>
        <p:nvSpPr>
          <p:cNvPr id="5" name="TextBox 5"/>
          <p:cNvSpPr txBox="1"/>
          <p:nvPr/>
        </p:nvSpPr>
        <p:spPr>
          <a:xfrm>
            <a:off x="2411818" y="1844326"/>
            <a:ext cx="13464363" cy="4439245"/>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Algorithm</a:t>
            </a:r>
          </a:p>
          <a:p>
            <a:pPr algn="ctr">
              <a:lnSpc>
                <a:spcPts val="15639"/>
              </a:lnSpc>
            </a:pPr>
            <a:r>
              <a:rPr lang="en-US" sz="11171">
                <a:solidFill>
                  <a:srgbClr val="000000"/>
                </a:solidFill>
                <a:latin typeface="Blueberry"/>
                <a:ea typeface="Blueberry"/>
                <a:cs typeface="Blueberry"/>
                <a:sym typeface="Blueberry"/>
              </a:rPr>
              <a:t>Selection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grpSp>
        <p:nvGrpSpPr>
          <p:cNvPr id="4" name="Group 4"/>
          <p:cNvGrpSpPr/>
          <p:nvPr/>
        </p:nvGrpSpPr>
        <p:grpSpPr>
          <a:xfrm>
            <a:off x="3271842" y="5190408"/>
            <a:ext cx="1745361" cy="1043368"/>
            <a:chOff x="0" y="0"/>
            <a:chExt cx="2327148" cy="1391158"/>
          </a:xfrm>
        </p:grpSpPr>
        <p:sp>
          <p:nvSpPr>
            <p:cNvPr id="5" name="Freeform 5"/>
            <p:cNvSpPr/>
            <p:nvPr/>
          </p:nvSpPr>
          <p:spPr>
            <a:xfrm>
              <a:off x="0" y="0"/>
              <a:ext cx="2327148" cy="1391158"/>
            </a:xfrm>
            <a:custGeom>
              <a:avLst/>
              <a:gdLst/>
              <a:ahLst/>
              <a:cxnLst/>
              <a:rect l="l" t="t" r="r" b="b"/>
              <a:pathLst>
                <a:path w="2327148" h="1391158">
                  <a:moveTo>
                    <a:pt x="0" y="0"/>
                  </a:moveTo>
                  <a:lnTo>
                    <a:pt x="2327148" y="0"/>
                  </a:lnTo>
                  <a:lnTo>
                    <a:pt x="2327148" y="1391158"/>
                  </a:lnTo>
                  <a:lnTo>
                    <a:pt x="0" y="1391158"/>
                  </a:lnTo>
                  <a:close/>
                </a:path>
              </a:pathLst>
            </a:custGeom>
            <a:solidFill>
              <a:srgbClr val="83B28D"/>
            </a:solidFill>
          </p:spPr>
          <p:txBody>
            <a:bodyPr/>
            <a:lstStyle/>
            <a:p>
              <a:endParaRPr lang="en-US"/>
            </a:p>
          </p:txBody>
        </p:sp>
      </p:grpSp>
      <p:grpSp>
        <p:nvGrpSpPr>
          <p:cNvPr id="6" name="Group 6"/>
          <p:cNvGrpSpPr/>
          <p:nvPr/>
        </p:nvGrpSpPr>
        <p:grpSpPr>
          <a:xfrm>
            <a:off x="5072807" y="5243485"/>
            <a:ext cx="3787521" cy="1043368"/>
            <a:chOff x="0" y="0"/>
            <a:chExt cx="5050028" cy="1391158"/>
          </a:xfrm>
        </p:grpSpPr>
        <p:sp>
          <p:nvSpPr>
            <p:cNvPr id="7" name="Freeform 7"/>
            <p:cNvSpPr/>
            <p:nvPr/>
          </p:nvSpPr>
          <p:spPr>
            <a:xfrm>
              <a:off x="0" y="0"/>
              <a:ext cx="5050028" cy="1391158"/>
            </a:xfrm>
            <a:custGeom>
              <a:avLst/>
              <a:gdLst/>
              <a:ahLst/>
              <a:cxnLst/>
              <a:rect l="l" t="t" r="r" b="b"/>
              <a:pathLst>
                <a:path w="5050028" h="1391158">
                  <a:moveTo>
                    <a:pt x="0" y="0"/>
                  </a:moveTo>
                  <a:lnTo>
                    <a:pt x="5050028" y="0"/>
                  </a:lnTo>
                  <a:lnTo>
                    <a:pt x="5050028" y="1391158"/>
                  </a:lnTo>
                  <a:lnTo>
                    <a:pt x="0" y="1391158"/>
                  </a:lnTo>
                  <a:close/>
                </a:path>
              </a:pathLst>
            </a:custGeom>
            <a:solidFill>
              <a:srgbClr val="FFFFFF"/>
            </a:solidFill>
          </p:spPr>
          <p:txBody>
            <a:bodyPr/>
            <a:lstStyle/>
            <a:p>
              <a:endParaRPr lang="en-US"/>
            </a:p>
          </p:txBody>
        </p:sp>
      </p:grpSp>
      <p:sp>
        <p:nvSpPr>
          <p:cNvPr id="8" name="TextBox 8"/>
          <p:cNvSpPr txBox="1"/>
          <p:nvPr/>
        </p:nvSpPr>
        <p:spPr>
          <a:xfrm>
            <a:off x="3271842" y="5125994"/>
            <a:ext cx="1758848"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03</a:t>
            </a:r>
          </a:p>
        </p:txBody>
      </p:sp>
      <p:sp>
        <p:nvSpPr>
          <p:cNvPr id="9" name="TextBox 9"/>
          <p:cNvSpPr txBox="1"/>
          <p:nvPr/>
        </p:nvSpPr>
        <p:spPr>
          <a:xfrm>
            <a:off x="6468921" y="5432224"/>
            <a:ext cx="995338" cy="588696"/>
          </a:xfrm>
          <a:prstGeom prst="rect">
            <a:avLst/>
          </a:prstGeom>
        </p:spPr>
        <p:txBody>
          <a:bodyPr lIns="0" tIns="0" rIns="0" bIns="0" rtlCol="0" anchor="t">
            <a:spAutoFit/>
          </a:bodyPr>
          <a:lstStyle/>
          <a:p>
            <a:pPr algn="l">
              <a:lnSpc>
                <a:spcPts val="3905"/>
              </a:lnSpc>
            </a:pPr>
            <a:r>
              <a:rPr lang="en-US" sz="2799" b="1">
                <a:solidFill>
                  <a:srgbClr val="000000"/>
                </a:solidFill>
                <a:latin typeface="Glacial Indifference Bold"/>
                <a:ea typeface="Glacial Indifference Bold"/>
                <a:cs typeface="Glacial Indifference Bold"/>
                <a:sym typeface="Glacial Indifference Bold"/>
              </a:rPr>
              <a:t>SVC</a:t>
            </a:r>
          </a:p>
        </p:txBody>
      </p:sp>
      <p:grpSp>
        <p:nvGrpSpPr>
          <p:cNvPr id="10" name="Group 10"/>
          <p:cNvGrpSpPr/>
          <p:nvPr/>
        </p:nvGrpSpPr>
        <p:grpSpPr>
          <a:xfrm>
            <a:off x="3271842" y="6319942"/>
            <a:ext cx="5586412" cy="133350"/>
            <a:chOff x="0" y="0"/>
            <a:chExt cx="7448550" cy="177800"/>
          </a:xfrm>
        </p:grpSpPr>
        <p:sp>
          <p:nvSpPr>
            <p:cNvPr id="11" name="Freeform 11"/>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83B28D"/>
            </a:solidFill>
          </p:spPr>
          <p:txBody>
            <a:bodyPr/>
            <a:lstStyle/>
            <a:p>
              <a:endParaRPr lang="en-US"/>
            </a:p>
          </p:txBody>
        </p:sp>
      </p:grpSp>
      <p:grpSp>
        <p:nvGrpSpPr>
          <p:cNvPr id="12" name="Group 12"/>
          <p:cNvGrpSpPr/>
          <p:nvPr/>
        </p:nvGrpSpPr>
        <p:grpSpPr>
          <a:xfrm>
            <a:off x="9496501" y="5243485"/>
            <a:ext cx="1745361" cy="1043368"/>
            <a:chOff x="0" y="0"/>
            <a:chExt cx="2327148" cy="1391158"/>
          </a:xfrm>
        </p:grpSpPr>
        <p:sp>
          <p:nvSpPr>
            <p:cNvPr id="13" name="Freeform 13"/>
            <p:cNvSpPr/>
            <p:nvPr/>
          </p:nvSpPr>
          <p:spPr>
            <a:xfrm>
              <a:off x="0" y="0"/>
              <a:ext cx="2327148" cy="1391158"/>
            </a:xfrm>
            <a:custGeom>
              <a:avLst/>
              <a:gdLst/>
              <a:ahLst/>
              <a:cxnLst/>
              <a:rect l="l" t="t" r="r" b="b"/>
              <a:pathLst>
                <a:path w="2327148" h="1391158">
                  <a:moveTo>
                    <a:pt x="0" y="0"/>
                  </a:moveTo>
                  <a:lnTo>
                    <a:pt x="2327148" y="0"/>
                  </a:lnTo>
                  <a:lnTo>
                    <a:pt x="2327148" y="1391158"/>
                  </a:lnTo>
                  <a:lnTo>
                    <a:pt x="0" y="1391158"/>
                  </a:lnTo>
                  <a:close/>
                </a:path>
              </a:pathLst>
            </a:custGeom>
            <a:solidFill>
              <a:srgbClr val="FFCC7F"/>
            </a:solidFill>
          </p:spPr>
          <p:txBody>
            <a:bodyPr/>
            <a:lstStyle/>
            <a:p>
              <a:endParaRPr lang="en-US"/>
            </a:p>
          </p:txBody>
        </p:sp>
      </p:grpSp>
      <p:grpSp>
        <p:nvGrpSpPr>
          <p:cNvPr id="14" name="Group 14"/>
          <p:cNvGrpSpPr/>
          <p:nvPr/>
        </p:nvGrpSpPr>
        <p:grpSpPr>
          <a:xfrm>
            <a:off x="11321087" y="5190407"/>
            <a:ext cx="3787521" cy="1096423"/>
            <a:chOff x="0" y="0"/>
            <a:chExt cx="5050028" cy="1461897"/>
          </a:xfrm>
        </p:grpSpPr>
        <p:sp>
          <p:nvSpPr>
            <p:cNvPr id="15" name="Freeform 15"/>
            <p:cNvSpPr/>
            <p:nvPr/>
          </p:nvSpPr>
          <p:spPr>
            <a:xfrm>
              <a:off x="0" y="0"/>
              <a:ext cx="5050028" cy="1461897"/>
            </a:xfrm>
            <a:custGeom>
              <a:avLst/>
              <a:gdLst/>
              <a:ahLst/>
              <a:cxnLst/>
              <a:rect l="l" t="t" r="r" b="b"/>
              <a:pathLst>
                <a:path w="5050028" h="1461897">
                  <a:moveTo>
                    <a:pt x="0" y="0"/>
                  </a:moveTo>
                  <a:lnTo>
                    <a:pt x="5050028" y="0"/>
                  </a:lnTo>
                  <a:lnTo>
                    <a:pt x="5050028" y="1461897"/>
                  </a:lnTo>
                  <a:lnTo>
                    <a:pt x="0" y="1461897"/>
                  </a:lnTo>
                  <a:close/>
                </a:path>
              </a:pathLst>
            </a:custGeom>
            <a:solidFill>
              <a:srgbClr val="FFFFFF"/>
            </a:solidFill>
          </p:spPr>
          <p:txBody>
            <a:bodyPr/>
            <a:lstStyle/>
            <a:p>
              <a:endParaRPr lang="en-US"/>
            </a:p>
          </p:txBody>
        </p:sp>
      </p:grpSp>
      <p:sp>
        <p:nvSpPr>
          <p:cNvPr id="16" name="TextBox 16"/>
          <p:cNvSpPr txBox="1"/>
          <p:nvPr/>
        </p:nvSpPr>
        <p:spPr>
          <a:xfrm>
            <a:off x="9457981" y="5182995"/>
            <a:ext cx="1822448"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04</a:t>
            </a:r>
          </a:p>
        </p:txBody>
      </p:sp>
      <p:sp>
        <p:nvSpPr>
          <p:cNvPr id="17" name="TextBox 17"/>
          <p:cNvSpPr txBox="1"/>
          <p:nvPr/>
        </p:nvSpPr>
        <p:spPr>
          <a:xfrm>
            <a:off x="12063056" y="5391263"/>
            <a:ext cx="2303627" cy="588696"/>
          </a:xfrm>
          <a:prstGeom prst="rect">
            <a:avLst/>
          </a:prstGeom>
        </p:spPr>
        <p:txBody>
          <a:bodyPr lIns="0" tIns="0" rIns="0" bIns="0" rtlCol="0" anchor="t">
            <a:spAutoFit/>
          </a:bodyPr>
          <a:lstStyle/>
          <a:p>
            <a:pPr algn="l">
              <a:lnSpc>
                <a:spcPts val="3905"/>
              </a:lnSpc>
            </a:pPr>
            <a:r>
              <a:rPr lang="en-US" sz="2799" b="1">
                <a:solidFill>
                  <a:srgbClr val="000000"/>
                </a:solidFill>
                <a:latin typeface="Glacial Indifference Bold"/>
                <a:ea typeface="Glacial Indifference Bold"/>
                <a:cs typeface="Glacial Indifference Bold"/>
                <a:sym typeface="Glacial Indifference Bold"/>
              </a:rPr>
              <a:t>Decision Tree</a:t>
            </a:r>
          </a:p>
        </p:txBody>
      </p:sp>
      <p:grpSp>
        <p:nvGrpSpPr>
          <p:cNvPr id="18" name="Group 18"/>
          <p:cNvGrpSpPr/>
          <p:nvPr/>
        </p:nvGrpSpPr>
        <p:grpSpPr>
          <a:xfrm>
            <a:off x="9522271" y="6319942"/>
            <a:ext cx="5586412" cy="133350"/>
            <a:chOff x="0" y="0"/>
            <a:chExt cx="7448550" cy="177800"/>
          </a:xfrm>
        </p:grpSpPr>
        <p:sp>
          <p:nvSpPr>
            <p:cNvPr id="19" name="Freeform 19"/>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FFCC7F"/>
            </a:solidFill>
          </p:spPr>
          <p:txBody>
            <a:bodyPr/>
            <a:lstStyle/>
            <a:p>
              <a:endParaRPr lang="en-US"/>
            </a:p>
          </p:txBody>
        </p:sp>
      </p:grpSp>
      <p:grpSp>
        <p:nvGrpSpPr>
          <p:cNvPr id="20" name="Group 20"/>
          <p:cNvGrpSpPr/>
          <p:nvPr/>
        </p:nvGrpSpPr>
        <p:grpSpPr>
          <a:xfrm>
            <a:off x="9496501" y="3584120"/>
            <a:ext cx="1745361" cy="1124331"/>
            <a:chOff x="0" y="0"/>
            <a:chExt cx="2327148" cy="1499108"/>
          </a:xfrm>
        </p:grpSpPr>
        <p:sp>
          <p:nvSpPr>
            <p:cNvPr id="21" name="Freeform 21"/>
            <p:cNvSpPr/>
            <p:nvPr/>
          </p:nvSpPr>
          <p:spPr>
            <a:xfrm>
              <a:off x="0" y="0"/>
              <a:ext cx="2327148" cy="1499108"/>
            </a:xfrm>
            <a:custGeom>
              <a:avLst/>
              <a:gdLst/>
              <a:ahLst/>
              <a:cxnLst/>
              <a:rect l="l" t="t" r="r" b="b"/>
              <a:pathLst>
                <a:path w="2327148" h="1499108">
                  <a:moveTo>
                    <a:pt x="0" y="0"/>
                  </a:moveTo>
                  <a:lnTo>
                    <a:pt x="2327148" y="0"/>
                  </a:lnTo>
                  <a:lnTo>
                    <a:pt x="2327148" y="1499108"/>
                  </a:lnTo>
                  <a:lnTo>
                    <a:pt x="0" y="1499108"/>
                  </a:lnTo>
                  <a:close/>
                </a:path>
              </a:pathLst>
            </a:custGeom>
            <a:solidFill>
              <a:srgbClr val="FFA47D"/>
            </a:solidFill>
          </p:spPr>
          <p:txBody>
            <a:bodyPr/>
            <a:lstStyle/>
            <a:p>
              <a:endParaRPr lang="en-US"/>
            </a:p>
          </p:txBody>
        </p:sp>
      </p:grpSp>
      <p:grpSp>
        <p:nvGrpSpPr>
          <p:cNvPr id="22" name="Group 22"/>
          <p:cNvGrpSpPr/>
          <p:nvPr/>
        </p:nvGrpSpPr>
        <p:grpSpPr>
          <a:xfrm>
            <a:off x="11281877" y="3545094"/>
            <a:ext cx="3787521" cy="1163288"/>
            <a:chOff x="0" y="0"/>
            <a:chExt cx="5050028" cy="1551051"/>
          </a:xfrm>
        </p:grpSpPr>
        <p:sp>
          <p:nvSpPr>
            <p:cNvPr id="23" name="Freeform 23"/>
            <p:cNvSpPr/>
            <p:nvPr/>
          </p:nvSpPr>
          <p:spPr>
            <a:xfrm>
              <a:off x="0" y="0"/>
              <a:ext cx="5050028" cy="1551051"/>
            </a:xfrm>
            <a:custGeom>
              <a:avLst/>
              <a:gdLst/>
              <a:ahLst/>
              <a:cxnLst/>
              <a:rect l="l" t="t" r="r" b="b"/>
              <a:pathLst>
                <a:path w="5050028" h="1551051">
                  <a:moveTo>
                    <a:pt x="0" y="0"/>
                  </a:moveTo>
                  <a:lnTo>
                    <a:pt x="5050028" y="0"/>
                  </a:lnTo>
                  <a:lnTo>
                    <a:pt x="5050028" y="1551051"/>
                  </a:lnTo>
                  <a:lnTo>
                    <a:pt x="0" y="1551051"/>
                  </a:lnTo>
                  <a:close/>
                </a:path>
              </a:pathLst>
            </a:custGeom>
            <a:solidFill>
              <a:srgbClr val="FFFFFF"/>
            </a:solidFill>
          </p:spPr>
          <p:txBody>
            <a:bodyPr/>
            <a:lstStyle/>
            <a:p>
              <a:endParaRPr lang="en-US"/>
            </a:p>
          </p:txBody>
        </p:sp>
      </p:grpSp>
      <p:sp>
        <p:nvSpPr>
          <p:cNvPr id="24" name="TextBox 24"/>
          <p:cNvSpPr txBox="1"/>
          <p:nvPr/>
        </p:nvSpPr>
        <p:spPr>
          <a:xfrm>
            <a:off x="9361082" y="3618857"/>
            <a:ext cx="1900811"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02</a:t>
            </a:r>
          </a:p>
        </p:txBody>
      </p:sp>
      <p:sp>
        <p:nvSpPr>
          <p:cNvPr id="25" name="TextBox 25"/>
          <p:cNvSpPr txBox="1"/>
          <p:nvPr/>
        </p:nvSpPr>
        <p:spPr>
          <a:xfrm>
            <a:off x="12229134" y="3749283"/>
            <a:ext cx="3390495" cy="588696"/>
          </a:xfrm>
          <a:prstGeom prst="rect">
            <a:avLst/>
          </a:prstGeom>
        </p:spPr>
        <p:txBody>
          <a:bodyPr lIns="0" tIns="0" rIns="0" bIns="0" rtlCol="0" anchor="t">
            <a:spAutoFit/>
          </a:bodyPr>
          <a:lstStyle/>
          <a:p>
            <a:pPr algn="l">
              <a:lnSpc>
                <a:spcPts val="3905"/>
              </a:lnSpc>
            </a:pPr>
            <a:r>
              <a:rPr lang="en-US" sz="2799" b="1">
                <a:solidFill>
                  <a:srgbClr val="000000"/>
                </a:solidFill>
                <a:latin typeface="Glacial Indifference Bold"/>
                <a:ea typeface="Glacial Indifference Bold"/>
                <a:cs typeface="Glacial Indifference Bold"/>
                <a:sym typeface="Glacial Indifference Bold"/>
              </a:rPr>
              <a:t>XGBoost</a:t>
            </a:r>
          </a:p>
        </p:txBody>
      </p:sp>
      <p:grpSp>
        <p:nvGrpSpPr>
          <p:cNvPr id="26" name="Group 26"/>
          <p:cNvGrpSpPr/>
          <p:nvPr/>
        </p:nvGrpSpPr>
        <p:grpSpPr>
          <a:xfrm>
            <a:off x="9483061" y="4791406"/>
            <a:ext cx="5586412" cy="133350"/>
            <a:chOff x="0" y="0"/>
            <a:chExt cx="7448550" cy="177800"/>
          </a:xfrm>
        </p:grpSpPr>
        <p:sp>
          <p:nvSpPr>
            <p:cNvPr id="27" name="Freeform 27"/>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FFA47D"/>
            </a:solidFill>
          </p:spPr>
          <p:txBody>
            <a:bodyPr/>
            <a:lstStyle/>
            <a:p>
              <a:endParaRPr lang="en-US"/>
            </a:p>
          </p:txBody>
        </p:sp>
      </p:grpSp>
      <p:grpSp>
        <p:nvGrpSpPr>
          <p:cNvPr id="28" name="Group 28"/>
          <p:cNvGrpSpPr/>
          <p:nvPr/>
        </p:nvGrpSpPr>
        <p:grpSpPr>
          <a:xfrm>
            <a:off x="3298370" y="3662570"/>
            <a:ext cx="1745361" cy="1045845"/>
            <a:chOff x="0" y="0"/>
            <a:chExt cx="2327148" cy="1394460"/>
          </a:xfrm>
        </p:grpSpPr>
        <p:sp>
          <p:nvSpPr>
            <p:cNvPr id="29" name="Freeform 29"/>
            <p:cNvSpPr/>
            <p:nvPr/>
          </p:nvSpPr>
          <p:spPr>
            <a:xfrm>
              <a:off x="0" y="0"/>
              <a:ext cx="2327148" cy="1394460"/>
            </a:xfrm>
            <a:custGeom>
              <a:avLst/>
              <a:gdLst/>
              <a:ahLst/>
              <a:cxnLst/>
              <a:rect l="l" t="t" r="r" b="b"/>
              <a:pathLst>
                <a:path w="2327148" h="1394460">
                  <a:moveTo>
                    <a:pt x="0" y="0"/>
                  </a:moveTo>
                  <a:lnTo>
                    <a:pt x="2327148" y="0"/>
                  </a:lnTo>
                  <a:lnTo>
                    <a:pt x="2327148" y="1394460"/>
                  </a:lnTo>
                  <a:lnTo>
                    <a:pt x="0" y="1394460"/>
                  </a:lnTo>
                  <a:close/>
                </a:path>
              </a:pathLst>
            </a:custGeom>
            <a:solidFill>
              <a:srgbClr val="7CCFF8"/>
            </a:solidFill>
          </p:spPr>
          <p:txBody>
            <a:bodyPr/>
            <a:lstStyle/>
            <a:p>
              <a:endParaRPr lang="en-US"/>
            </a:p>
          </p:txBody>
        </p:sp>
      </p:grpSp>
      <p:grpSp>
        <p:nvGrpSpPr>
          <p:cNvPr id="30" name="Group 30"/>
          <p:cNvGrpSpPr/>
          <p:nvPr/>
        </p:nvGrpSpPr>
        <p:grpSpPr>
          <a:xfrm>
            <a:off x="5072807" y="3545094"/>
            <a:ext cx="3787521" cy="1163288"/>
            <a:chOff x="0" y="0"/>
            <a:chExt cx="5050028" cy="1551051"/>
          </a:xfrm>
        </p:grpSpPr>
        <p:sp>
          <p:nvSpPr>
            <p:cNvPr id="31" name="Freeform 31"/>
            <p:cNvSpPr/>
            <p:nvPr/>
          </p:nvSpPr>
          <p:spPr>
            <a:xfrm>
              <a:off x="0" y="0"/>
              <a:ext cx="5050028" cy="1551051"/>
            </a:xfrm>
            <a:custGeom>
              <a:avLst/>
              <a:gdLst/>
              <a:ahLst/>
              <a:cxnLst/>
              <a:rect l="l" t="t" r="r" b="b"/>
              <a:pathLst>
                <a:path w="5050028" h="1551051">
                  <a:moveTo>
                    <a:pt x="0" y="0"/>
                  </a:moveTo>
                  <a:lnTo>
                    <a:pt x="5050028" y="0"/>
                  </a:lnTo>
                  <a:lnTo>
                    <a:pt x="5050028" y="1551051"/>
                  </a:lnTo>
                  <a:lnTo>
                    <a:pt x="0" y="1551051"/>
                  </a:lnTo>
                  <a:close/>
                </a:path>
              </a:pathLst>
            </a:custGeom>
            <a:solidFill>
              <a:srgbClr val="FFFFFF"/>
            </a:solidFill>
          </p:spPr>
          <p:txBody>
            <a:bodyPr/>
            <a:lstStyle/>
            <a:p>
              <a:endParaRPr lang="en-US"/>
            </a:p>
          </p:txBody>
        </p:sp>
      </p:grpSp>
      <p:sp>
        <p:nvSpPr>
          <p:cNvPr id="32" name="TextBox 32"/>
          <p:cNvSpPr txBox="1"/>
          <p:nvPr/>
        </p:nvSpPr>
        <p:spPr>
          <a:xfrm>
            <a:off x="3170243" y="3650667"/>
            <a:ext cx="1758848"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01</a:t>
            </a:r>
          </a:p>
        </p:txBody>
      </p:sp>
      <p:sp>
        <p:nvSpPr>
          <p:cNvPr id="33" name="TextBox 33"/>
          <p:cNvSpPr txBox="1"/>
          <p:nvPr/>
        </p:nvSpPr>
        <p:spPr>
          <a:xfrm>
            <a:off x="5179445" y="3749259"/>
            <a:ext cx="3203142" cy="588696"/>
          </a:xfrm>
          <a:prstGeom prst="rect">
            <a:avLst/>
          </a:prstGeom>
        </p:spPr>
        <p:txBody>
          <a:bodyPr lIns="0" tIns="0" rIns="0" bIns="0" rtlCol="0" anchor="t">
            <a:spAutoFit/>
          </a:bodyPr>
          <a:lstStyle/>
          <a:p>
            <a:pPr algn="l">
              <a:lnSpc>
                <a:spcPts val="3903"/>
              </a:lnSpc>
            </a:pPr>
            <a:r>
              <a:rPr lang="en-US" sz="2799" b="1">
                <a:solidFill>
                  <a:srgbClr val="000000"/>
                </a:solidFill>
                <a:latin typeface="Glacial Indifference Bold"/>
                <a:ea typeface="Glacial Indifference Bold"/>
                <a:cs typeface="Glacial Indifference Bold"/>
                <a:sym typeface="Glacial Indifference Bold"/>
              </a:rPr>
              <a:t>Logistic Regression</a:t>
            </a:r>
          </a:p>
        </p:txBody>
      </p:sp>
      <p:grpSp>
        <p:nvGrpSpPr>
          <p:cNvPr id="34" name="Group 34"/>
          <p:cNvGrpSpPr/>
          <p:nvPr/>
        </p:nvGrpSpPr>
        <p:grpSpPr>
          <a:xfrm>
            <a:off x="3298370" y="4791406"/>
            <a:ext cx="5586412" cy="133350"/>
            <a:chOff x="0" y="0"/>
            <a:chExt cx="7448550" cy="177800"/>
          </a:xfrm>
        </p:grpSpPr>
        <p:sp>
          <p:nvSpPr>
            <p:cNvPr id="35" name="Freeform 35"/>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7CCFF8"/>
            </a:solidFill>
          </p:spPr>
          <p:txBody>
            <a:bodyPr/>
            <a:lstStyle/>
            <a:p>
              <a:endParaRPr lang="en-US"/>
            </a:p>
          </p:txBody>
        </p:sp>
      </p:grpSp>
      <p:sp>
        <p:nvSpPr>
          <p:cNvPr id="36" name="TextBox 36"/>
          <p:cNvSpPr txBox="1"/>
          <p:nvPr/>
        </p:nvSpPr>
        <p:spPr>
          <a:xfrm>
            <a:off x="3391727" y="2216020"/>
            <a:ext cx="11504546" cy="386099"/>
          </a:xfrm>
          <a:prstGeom prst="rect">
            <a:avLst/>
          </a:prstGeom>
        </p:spPr>
        <p:txBody>
          <a:bodyPr lIns="0" tIns="0" rIns="0" bIns="0" rtlCol="0" anchor="t">
            <a:spAutoFit/>
          </a:bodyPr>
          <a:lstStyle/>
          <a:p>
            <a:pPr algn="ctr">
              <a:lnSpc>
                <a:spcPts val="6376"/>
              </a:lnSpc>
            </a:pPr>
            <a:r>
              <a:rPr lang="en-US" sz="7502" b="1">
                <a:solidFill>
                  <a:srgbClr val="000000"/>
                </a:solidFill>
                <a:latin typeface="Glacial Indifference Bold"/>
                <a:ea typeface="Glacial Indifference Bold"/>
                <a:cs typeface="Glacial Indifference Bold"/>
                <a:sym typeface="Glacial Indifference Bold"/>
              </a:rPr>
              <a:t>Algorithm Selection</a:t>
            </a:r>
          </a:p>
        </p:txBody>
      </p:sp>
      <p:grpSp>
        <p:nvGrpSpPr>
          <p:cNvPr id="37" name="Group 37"/>
          <p:cNvGrpSpPr/>
          <p:nvPr/>
        </p:nvGrpSpPr>
        <p:grpSpPr>
          <a:xfrm>
            <a:off x="3327399" y="6941313"/>
            <a:ext cx="1745361" cy="1045845"/>
            <a:chOff x="0" y="0"/>
            <a:chExt cx="2327148" cy="1394460"/>
          </a:xfrm>
        </p:grpSpPr>
        <p:sp>
          <p:nvSpPr>
            <p:cNvPr id="38" name="Freeform 38"/>
            <p:cNvSpPr/>
            <p:nvPr/>
          </p:nvSpPr>
          <p:spPr>
            <a:xfrm>
              <a:off x="0" y="0"/>
              <a:ext cx="2327148" cy="1394460"/>
            </a:xfrm>
            <a:custGeom>
              <a:avLst/>
              <a:gdLst/>
              <a:ahLst/>
              <a:cxnLst/>
              <a:rect l="l" t="t" r="r" b="b"/>
              <a:pathLst>
                <a:path w="2327148" h="1394460">
                  <a:moveTo>
                    <a:pt x="0" y="0"/>
                  </a:moveTo>
                  <a:lnTo>
                    <a:pt x="2327148" y="0"/>
                  </a:lnTo>
                  <a:lnTo>
                    <a:pt x="2327148" y="1394460"/>
                  </a:lnTo>
                  <a:lnTo>
                    <a:pt x="0" y="1394460"/>
                  </a:lnTo>
                  <a:close/>
                </a:path>
              </a:pathLst>
            </a:custGeom>
            <a:solidFill>
              <a:srgbClr val="7CCFF8"/>
            </a:solidFill>
          </p:spPr>
          <p:txBody>
            <a:bodyPr/>
            <a:lstStyle/>
            <a:p>
              <a:endParaRPr lang="en-US"/>
            </a:p>
          </p:txBody>
        </p:sp>
      </p:grpSp>
      <p:grpSp>
        <p:nvGrpSpPr>
          <p:cNvPr id="39" name="Group 39"/>
          <p:cNvGrpSpPr/>
          <p:nvPr/>
        </p:nvGrpSpPr>
        <p:grpSpPr>
          <a:xfrm>
            <a:off x="5134641" y="6964367"/>
            <a:ext cx="3787521" cy="1022794"/>
            <a:chOff x="0" y="0"/>
            <a:chExt cx="5050028" cy="1363726"/>
          </a:xfrm>
        </p:grpSpPr>
        <p:sp>
          <p:nvSpPr>
            <p:cNvPr id="40" name="Freeform 40"/>
            <p:cNvSpPr/>
            <p:nvPr/>
          </p:nvSpPr>
          <p:spPr>
            <a:xfrm>
              <a:off x="0" y="0"/>
              <a:ext cx="5050028" cy="1363726"/>
            </a:xfrm>
            <a:custGeom>
              <a:avLst/>
              <a:gdLst/>
              <a:ahLst/>
              <a:cxnLst/>
              <a:rect l="l" t="t" r="r" b="b"/>
              <a:pathLst>
                <a:path w="5050028" h="1363726">
                  <a:moveTo>
                    <a:pt x="0" y="0"/>
                  </a:moveTo>
                  <a:lnTo>
                    <a:pt x="5050028" y="0"/>
                  </a:lnTo>
                  <a:lnTo>
                    <a:pt x="5050028" y="1363726"/>
                  </a:lnTo>
                  <a:lnTo>
                    <a:pt x="0" y="1363726"/>
                  </a:lnTo>
                  <a:close/>
                </a:path>
              </a:pathLst>
            </a:custGeom>
            <a:solidFill>
              <a:srgbClr val="FFFFFF"/>
            </a:solidFill>
          </p:spPr>
          <p:txBody>
            <a:bodyPr/>
            <a:lstStyle/>
            <a:p>
              <a:endParaRPr lang="en-US"/>
            </a:p>
          </p:txBody>
        </p:sp>
      </p:grpSp>
      <p:sp>
        <p:nvSpPr>
          <p:cNvPr id="41" name="TextBox 41"/>
          <p:cNvSpPr txBox="1"/>
          <p:nvPr/>
        </p:nvSpPr>
        <p:spPr>
          <a:xfrm>
            <a:off x="3199272" y="6929410"/>
            <a:ext cx="1758848"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05</a:t>
            </a:r>
          </a:p>
        </p:txBody>
      </p:sp>
      <p:sp>
        <p:nvSpPr>
          <p:cNvPr id="42" name="TextBox 42"/>
          <p:cNvSpPr txBox="1"/>
          <p:nvPr/>
        </p:nvSpPr>
        <p:spPr>
          <a:xfrm>
            <a:off x="5644485" y="7711881"/>
            <a:ext cx="3203142" cy="103160"/>
          </a:xfrm>
          <a:prstGeom prst="rect">
            <a:avLst/>
          </a:prstGeom>
        </p:spPr>
        <p:txBody>
          <a:bodyPr lIns="0" tIns="0" rIns="0" bIns="0" rtlCol="0" anchor="t">
            <a:spAutoFit/>
          </a:bodyPr>
          <a:lstStyle/>
          <a:p>
            <a:pPr algn="l">
              <a:lnSpc>
                <a:spcPts val="1425"/>
              </a:lnSpc>
            </a:pPr>
            <a:r>
              <a:rPr lang="en-US" sz="2799" b="1">
                <a:solidFill>
                  <a:srgbClr val="000000"/>
                </a:solidFill>
                <a:latin typeface="Consolas Bold"/>
                <a:ea typeface="Consolas Bold"/>
                <a:cs typeface="Consolas Bold"/>
                <a:sym typeface="Consolas Bold"/>
              </a:rPr>
              <a:t>RandomForest</a:t>
            </a:r>
          </a:p>
        </p:txBody>
      </p:sp>
      <p:grpSp>
        <p:nvGrpSpPr>
          <p:cNvPr id="43" name="Group 43"/>
          <p:cNvGrpSpPr/>
          <p:nvPr/>
        </p:nvGrpSpPr>
        <p:grpSpPr>
          <a:xfrm>
            <a:off x="3327399" y="8070149"/>
            <a:ext cx="5586412" cy="133350"/>
            <a:chOff x="0" y="0"/>
            <a:chExt cx="7448550" cy="177800"/>
          </a:xfrm>
        </p:grpSpPr>
        <p:sp>
          <p:nvSpPr>
            <p:cNvPr id="44" name="Freeform 44"/>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7CCFF8"/>
            </a:solidFill>
          </p:spPr>
          <p:txBody>
            <a:bodyPr/>
            <a:lstStyle/>
            <a:p>
              <a:endParaRPr lang="en-US"/>
            </a:p>
          </p:txBody>
        </p:sp>
      </p:grpSp>
      <p:grpSp>
        <p:nvGrpSpPr>
          <p:cNvPr id="45" name="Group 45"/>
          <p:cNvGrpSpPr/>
          <p:nvPr/>
        </p:nvGrpSpPr>
        <p:grpSpPr>
          <a:xfrm>
            <a:off x="9499272" y="6941313"/>
            <a:ext cx="1745361" cy="1124331"/>
            <a:chOff x="0" y="0"/>
            <a:chExt cx="2327148" cy="1499108"/>
          </a:xfrm>
        </p:grpSpPr>
        <p:sp>
          <p:nvSpPr>
            <p:cNvPr id="46" name="Freeform 46"/>
            <p:cNvSpPr/>
            <p:nvPr/>
          </p:nvSpPr>
          <p:spPr>
            <a:xfrm>
              <a:off x="0" y="0"/>
              <a:ext cx="2327148" cy="1499108"/>
            </a:xfrm>
            <a:custGeom>
              <a:avLst/>
              <a:gdLst/>
              <a:ahLst/>
              <a:cxnLst/>
              <a:rect l="l" t="t" r="r" b="b"/>
              <a:pathLst>
                <a:path w="2327148" h="1499108">
                  <a:moveTo>
                    <a:pt x="0" y="0"/>
                  </a:moveTo>
                  <a:lnTo>
                    <a:pt x="2327148" y="0"/>
                  </a:lnTo>
                  <a:lnTo>
                    <a:pt x="2327148" y="1499108"/>
                  </a:lnTo>
                  <a:lnTo>
                    <a:pt x="0" y="1499108"/>
                  </a:lnTo>
                  <a:close/>
                </a:path>
              </a:pathLst>
            </a:custGeom>
            <a:solidFill>
              <a:srgbClr val="FFA47D"/>
            </a:solidFill>
          </p:spPr>
          <p:txBody>
            <a:bodyPr/>
            <a:lstStyle/>
            <a:p>
              <a:endParaRPr lang="en-US"/>
            </a:p>
          </p:txBody>
        </p:sp>
      </p:grpSp>
      <p:grpSp>
        <p:nvGrpSpPr>
          <p:cNvPr id="47" name="Group 47"/>
          <p:cNvGrpSpPr/>
          <p:nvPr/>
        </p:nvGrpSpPr>
        <p:grpSpPr>
          <a:xfrm>
            <a:off x="11284648" y="6902287"/>
            <a:ext cx="4031551" cy="1163288"/>
            <a:chOff x="0" y="0"/>
            <a:chExt cx="5375402" cy="1551051"/>
          </a:xfrm>
        </p:grpSpPr>
        <p:sp>
          <p:nvSpPr>
            <p:cNvPr id="48" name="Freeform 48"/>
            <p:cNvSpPr/>
            <p:nvPr/>
          </p:nvSpPr>
          <p:spPr>
            <a:xfrm>
              <a:off x="0" y="0"/>
              <a:ext cx="5375402" cy="1551051"/>
            </a:xfrm>
            <a:custGeom>
              <a:avLst/>
              <a:gdLst/>
              <a:ahLst/>
              <a:cxnLst/>
              <a:rect l="l" t="t" r="r" b="b"/>
              <a:pathLst>
                <a:path w="5375402" h="1551051">
                  <a:moveTo>
                    <a:pt x="0" y="0"/>
                  </a:moveTo>
                  <a:lnTo>
                    <a:pt x="5375402" y="0"/>
                  </a:lnTo>
                  <a:lnTo>
                    <a:pt x="5375402" y="1551051"/>
                  </a:lnTo>
                  <a:lnTo>
                    <a:pt x="0" y="1551051"/>
                  </a:lnTo>
                  <a:close/>
                </a:path>
              </a:pathLst>
            </a:custGeom>
            <a:solidFill>
              <a:srgbClr val="FFFFFF"/>
            </a:solidFill>
          </p:spPr>
          <p:txBody>
            <a:bodyPr/>
            <a:lstStyle/>
            <a:p>
              <a:endParaRPr lang="en-US"/>
            </a:p>
          </p:txBody>
        </p:sp>
      </p:grpSp>
      <p:sp>
        <p:nvSpPr>
          <p:cNvPr id="49" name="TextBox 49"/>
          <p:cNvSpPr txBox="1"/>
          <p:nvPr/>
        </p:nvSpPr>
        <p:spPr>
          <a:xfrm>
            <a:off x="11308001" y="7016703"/>
            <a:ext cx="4198318" cy="1193608"/>
          </a:xfrm>
          <a:prstGeom prst="rect">
            <a:avLst/>
          </a:prstGeom>
        </p:spPr>
        <p:txBody>
          <a:bodyPr lIns="0" tIns="0" rIns="0" bIns="0" rtlCol="0" anchor="t">
            <a:spAutoFit/>
          </a:bodyPr>
          <a:lstStyle/>
          <a:p>
            <a:pPr algn="l">
              <a:lnSpc>
                <a:spcPts val="3905"/>
              </a:lnSpc>
            </a:pPr>
            <a:r>
              <a:rPr lang="en-US" sz="2799" b="1">
                <a:solidFill>
                  <a:srgbClr val="000000"/>
                </a:solidFill>
                <a:latin typeface="Consolas Bold"/>
                <a:ea typeface="Consolas Bold"/>
                <a:cs typeface="Consolas Bold"/>
                <a:sym typeface="Consolas Bold"/>
              </a:rPr>
              <a:t>KNeighborsClassifier</a:t>
            </a:r>
          </a:p>
          <a:p>
            <a:pPr algn="l">
              <a:lnSpc>
                <a:spcPts val="3905"/>
              </a:lnSpc>
            </a:pPr>
            <a:endParaRPr lang="en-US" sz="2799" b="1">
              <a:solidFill>
                <a:srgbClr val="000000"/>
              </a:solidFill>
              <a:latin typeface="Consolas Bold"/>
              <a:ea typeface="Consolas Bold"/>
              <a:cs typeface="Consolas Bold"/>
              <a:sym typeface="Consolas Bold"/>
            </a:endParaRPr>
          </a:p>
        </p:txBody>
      </p:sp>
      <p:grpSp>
        <p:nvGrpSpPr>
          <p:cNvPr id="50" name="Group 50"/>
          <p:cNvGrpSpPr/>
          <p:nvPr/>
        </p:nvGrpSpPr>
        <p:grpSpPr>
          <a:xfrm>
            <a:off x="9485832" y="8148599"/>
            <a:ext cx="5586412" cy="133350"/>
            <a:chOff x="0" y="0"/>
            <a:chExt cx="7448550" cy="177800"/>
          </a:xfrm>
        </p:grpSpPr>
        <p:sp>
          <p:nvSpPr>
            <p:cNvPr id="51" name="Freeform 51"/>
            <p:cNvSpPr/>
            <p:nvPr/>
          </p:nvSpPr>
          <p:spPr>
            <a:xfrm>
              <a:off x="0" y="0"/>
              <a:ext cx="7448550" cy="177800"/>
            </a:xfrm>
            <a:custGeom>
              <a:avLst/>
              <a:gdLst/>
              <a:ahLst/>
              <a:cxnLst/>
              <a:rect l="l" t="t" r="r" b="b"/>
              <a:pathLst>
                <a:path w="7448550" h="177800">
                  <a:moveTo>
                    <a:pt x="0" y="0"/>
                  </a:moveTo>
                  <a:lnTo>
                    <a:pt x="7448550" y="0"/>
                  </a:lnTo>
                  <a:lnTo>
                    <a:pt x="7448550" y="177800"/>
                  </a:lnTo>
                  <a:lnTo>
                    <a:pt x="0" y="177800"/>
                  </a:lnTo>
                  <a:close/>
                </a:path>
              </a:pathLst>
            </a:custGeom>
            <a:solidFill>
              <a:srgbClr val="FFA47D"/>
            </a:solidFill>
          </p:spPr>
          <p:txBody>
            <a:bodyPr/>
            <a:lstStyle/>
            <a:p>
              <a:endParaRPr lang="en-US"/>
            </a:p>
          </p:txBody>
        </p:sp>
      </p:grpSp>
      <p:sp>
        <p:nvSpPr>
          <p:cNvPr id="52" name="TextBox 52"/>
          <p:cNvSpPr txBox="1"/>
          <p:nvPr/>
        </p:nvSpPr>
        <p:spPr>
          <a:xfrm>
            <a:off x="9439445" y="6968636"/>
            <a:ext cx="1822448" cy="898193"/>
          </a:xfrm>
          <a:prstGeom prst="rect">
            <a:avLst/>
          </a:prstGeom>
        </p:spPr>
        <p:txBody>
          <a:bodyPr lIns="0" tIns="0" rIns="0" bIns="0" rtlCol="0" anchor="t">
            <a:spAutoFit/>
          </a:bodyPr>
          <a:lstStyle/>
          <a:p>
            <a:pPr algn="ctr">
              <a:lnSpc>
                <a:spcPts val="5934"/>
              </a:lnSpc>
            </a:pPr>
            <a:r>
              <a:rPr lang="en-US" sz="4239" b="1">
                <a:solidFill>
                  <a:srgbClr val="000000"/>
                </a:solidFill>
                <a:latin typeface="Glacial Indifference Bold"/>
                <a:ea typeface="Glacial Indifference Bold"/>
                <a:cs typeface="Glacial Indifference Bold"/>
                <a:sym typeface="Glacial Indifference Bold"/>
              </a:rPr>
              <a:t>06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3234663" y="872584"/>
            <a:ext cx="12241376" cy="8034794"/>
          </a:xfrm>
          <a:custGeom>
            <a:avLst/>
            <a:gdLst/>
            <a:ahLst/>
            <a:cxnLst/>
            <a:rect l="l" t="t" r="r" b="b"/>
            <a:pathLst>
              <a:path w="12241376" h="8034794">
                <a:moveTo>
                  <a:pt x="0" y="8034794"/>
                </a:moveTo>
                <a:lnTo>
                  <a:pt x="12241376" y="8034794"/>
                </a:lnTo>
                <a:lnTo>
                  <a:pt x="12241376" y="0"/>
                </a:lnTo>
                <a:lnTo>
                  <a:pt x="0" y="0"/>
                </a:lnTo>
                <a:lnTo>
                  <a:pt x="0" y="8034794"/>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629375" y="3203737"/>
            <a:ext cx="13464363" cy="2404203"/>
          </a:xfrm>
          <a:prstGeom prst="rect">
            <a:avLst/>
          </a:prstGeom>
        </p:spPr>
        <p:txBody>
          <a:bodyPr lIns="0" tIns="0" rIns="0" bIns="0" rtlCol="0" anchor="t">
            <a:spAutoFit/>
          </a:bodyPr>
          <a:lstStyle/>
          <a:p>
            <a:pPr algn="ctr">
              <a:lnSpc>
                <a:spcPts val="16059"/>
              </a:lnSpc>
            </a:pPr>
            <a:r>
              <a:rPr lang="en-US" sz="11471">
                <a:solidFill>
                  <a:srgbClr val="000000"/>
                </a:solidFill>
                <a:latin typeface="Blueberry"/>
                <a:ea typeface="Blueberry"/>
                <a:cs typeface="Blueberry"/>
                <a:sym typeface="Blueberry"/>
              </a:rPr>
              <a:t>GUI Design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0" y="-103202"/>
            <a:ext cx="18878851" cy="10552369"/>
          </a:xfrm>
          <a:custGeom>
            <a:avLst/>
            <a:gdLst/>
            <a:ahLst/>
            <a:cxnLst/>
            <a:rect l="l" t="t" r="r" b="b"/>
            <a:pathLst>
              <a:path w="18878851" h="10552369">
                <a:moveTo>
                  <a:pt x="0" y="0"/>
                </a:moveTo>
                <a:lnTo>
                  <a:pt x="18878851" y="0"/>
                </a:lnTo>
                <a:lnTo>
                  <a:pt x="18878851" y="10552369"/>
                </a:lnTo>
                <a:lnTo>
                  <a:pt x="0" y="10552369"/>
                </a:lnTo>
                <a:lnTo>
                  <a:pt x="0" y="0"/>
                </a:lnTo>
                <a:close/>
              </a:path>
            </a:pathLst>
          </a:custGeom>
          <a:blipFill>
            <a:blip r:embed="rId3">
              <a:extLst>
                <a:ext uri="{96DAC541-7B7A-43D3-8B79-37D633B846F1}">
                  <asvg:svgBlip xmlns:asvg="http://schemas.microsoft.com/office/drawing/2016/SVG/main" r:embed="rId4"/>
                </a:ext>
              </a:extLst>
            </a:blip>
            <a:stretch>
              <a:fillRect l="-4168" r="-4168"/>
            </a:stretch>
          </a:blipFill>
        </p:spPr>
        <p:txBody>
          <a:bodyPr/>
          <a:lstStyle/>
          <a:p>
            <a:endParaRPr lang="en-US"/>
          </a:p>
        </p:txBody>
      </p:sp>
      <p:sp>
        <p:nvSpPr>
          <p:cNvPr id="5" name="Freeform 5"/>
          <p:cNvSpPr/>
          <p:nvPr/>
        </p:nvSpPr>
        <p:spPr>
          <a:xfrm>
            <a:off x="6394457" y="2392089"/>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7023997" y="2393042"/>
            <a:ext cx="5159855" cy="1259110"/>
            <a:chOff x="0" y="0"/>
            <a:chExt cx="6879807" cy="1678813"/>
          </a:xfrm>
        </p:grpSpPr>
        <p:sp>
          <p:nvSpPr>
            <p:cNvPr id="7" name="Freeform 7"/>
            <p:cNvSpPr/>
            <p:nvPr/>
          </p:nvSpPr>
          <p:spPr>
            <a:xfrm>
              <a:off x="0" y="0"/>
              <a:ext cx="6879808" cy="1678813"/>
            </a:xfrm>
            <a:custGeom>
              <a:avLst/>
              <a:gdLst/>
              <a:ahLst/>
              <a:cxnLst/>
              <a:rect l="l" t="t" r="r" b="b"/>
              <a:pathLst>
                <a:path w="6879808" h="1678813">
                  <a:moveTo>
                    <a:pt x="6775318" y="1678813"/>
                  </a:moveTo>
                  <a:lnTo>
                    <a:pt x="104489" y="1678813"/>
                  </a:lnTo>
                  <a:cubicBezTo>
                    <a:pt x="46941" y="1678813"/>
                    <a:pt x="0" y="1624330"/>
                    <a:pt x="0" y="1557528"/>
                  </a:cubicBezTo>
                  <a:lnTo>
                    <a:pt x="0" y="121285"/>
                  </a:lnTo>
                  <a:cubicBezTo>
                    <a:pt x="0" y="54483"/>
                    <a:pt x="46941" y="0"/>
                    <a:pt x="104489" y="0"/>
                  </a:cubicBezTo>
                  <a:lnTo>
                    <a:pt x="6775318" y="0"/>
                  </a:lnTo>
                  <a:cubicBezTo>
                    <a:pt x="6832867" y="0"/>
                    <a:pt x="6879808" y="54483"/>
                    <a:pt x="6879808" y="121285"/>
                  </a:cubicBezTo>
                  <a:lnTo>
                    <a:pt x="6879808" y="1557401"/>
                  </a:lnTo>
                  <a:cubicBezTo>
                    <a:pt x="6879808" y="1624203"/>
                    <a:pt x="6832867" y="1678686"/>
                    <a:pt x="6775318" y="1678686"/>
                  </a:cubicBezTo>
                  <a:close/>
                </a:path>
              </a:pathLst>
            </a:custGeom>
            <a:solidFill>
              <a:srgbClr val="FFFFFF"/>
            </a:solidFill>
          </p:spPr>
          <p:txBody>
            <a:bodyPr/>
            <a:lstStyle/>
            <a:p>
              <a:endParaRPr lang="en-US"/>
            </a:p>
          </p:txBody>
        </p:sp>
      </p:grpSp>
      <p:sp>
        <p:nvSpPr>
          <p:cNvPr id="8" name="Freeform 8"/>
          <p:cNvSpPr/>
          <p:nvPr/>
        </p:nvSpPr>
        <p:spPr>
          <a:xfrm>
            <a:off x="-2837731" y="3955210"/>
            <a:ext cx="12455374" cy="5743347"/>
          </a:xfrm>
          <a:custGeom>
            <a:avLst/>
            <a:gdLst/>
            <a:ahLst/>
            <a:cxnLst/>
            <a:rect l="l" t="t" r="r" b="b"/>
            <a:pathLst>
              <a:path w="12455374" h="5743347">
                <a:moveTo>
                  <a:pt x="0" y="0"/>
                </a:moveTo>
                <a:lnTo>
                  <a:pt x="12455374" y="0"/>
                </a:lnTo>
                <a:lnTo>
                  <a:pt x="12455374" y="5743347"/>
                </a:lnTo>
                <a:lnTo>
                  <a:pt x="0" y="5743347"/>
                </a:lnTo>
                <a:lnTo>
                  <a:pt x="0" y="0"/>
                </a:lnTo>
                <a:close/>
              </a:path>
            </a:pathLst>
          </a:custGeom>
          <a:blipFill>
            <a:blip r:embed="rId7">
              <a:extLst>
                <a:ext uri="{96DAC541-7B7A-43D3-8B79-37D633B846F1}">
                  <asvg:svgBlip xmlns:asvg="http://schemas.microsoft.com/office/drawing/2016/SVG/main" r:embed="rId8"/>
                </a:ext>
              </a:extLst>
            </a:blip>
            <a:stretch>
              <a:fillRect l="-11" r="-11"/>
            </a:stretch>
          </a:blipFill>
        </p:spPr>
        <p:txBody>
          <a:bodyPr/>
          <a:lstStyle/>
          <a:p>
            <a:endParaRPr lang="en-US"/>
          </a:p>
        </p:txBody>
      </p:sp>
      <p:sp>
        <p:nvSpPr>
          <p:cNvPr id="9" name="Freeform 9"/>
          <p:cNvSpPr/>
          <p:nvPr/>
        </p:nvSpPr>
        <p:spPr>
          <a:xfrm>
            <a:off x="6422166" y="3850602"/>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7059524" y="3850965"/>
            <a:ext cx="5124328" cy="1259110"/>
            <a:chOff x="0" y="0"/>
            <a:chExt cx="6832437" cy="1678813"/>
          </a:xfrm>
        </p:grpSpPr>
        <p:sp>
          <p:nvSpPr>
            <p:cNvPr id="11" name="Freeform 11"/>
            <p:cNvSpPr/>
            <p:nvPr/>
          </p:nvSpPr>
          <p:spPr>
            <a:xfrm>
              <a:off x="0" y="0"/>
              <a:ext cx="6832437" cy="1678813"/>
            </a:xfrm>
            <a:custGeom>
              <a:avLst/>
              <a:gdLst/>
              <a:ahLst/>
              <a:cxnLst/>
              <a:rect l="l" t="t" r="r" b="b"/>
              <a:pathLst>
                <a:path w="6832437" h="1678813">
                  <a:moveTo>
                    <a:pt x="6728656" y="1678813"/>
                  </a:moveTo>
                  <a:lnTo>
                    <a:pt x="103781" y="1678813"/>
                  </a:lnTo>
                  <a:cubicBezTo>
                    <a:pt x="46610" y="1678813"/>
                    <a:pt x="0" y="1624330"/>
                    <a:pt x="0" y="1557528"/>
                  </a:cubicBezTo>
                  <a:lnTo>
                    <a:pt x="0" y="121285"/>
                  </a:lnTo>
                  <a:cubicBezTo>
                    <a:pt x="0" y="54483"/>
                    <a:pt x="46610" y="0"/>
                    <a:pt x="103781" y="0"/>
                  </a:cubicBezTo>
                  <a:lnTo>
                    <a:pt x="6728656" y="0"/>
                  </a:lnTo>
                  <a:cubicBezTo>
                    <a:pt x="6785827" y="0"/>
                    <a:pt x="6832437" y="54483"/>
                    <a:pt x="6832437" y="121285"/>
                  </a:cubicBezTo>
                  <a:lnTo>
                    <a:pt x="6832437" y="1557401"/>
                  </a:lnTo>
                  <a:cubicBezTo>
                    <a:pt x="6832437" y="1624203"/>
                    <a:pt x="6785827" y="1678686"/>
                    <a:pt x="6728656" y="1678686"/>
                  </a:cubicBezTo>
                  <a:close/>
                </a:path>
              </a:pathLst>
            </a:custGeom>
            <a:solidFill>
              <a:srgbClr val="FFFFFF"/>
            </a:solidFill>
          </p:spPr>
          <p:txBody>
            <a:bodyPr/>
            <a:lstStyle/>
            <a:p>
              <a:endParaRPr lang="en-US"/>
            </a:p>
          </p:txBody>
        </p:sp>
      </p:grpSp>
      <p:sp>
        <p:nvSpPr>
          <p:cNvPr id="12" name="TextBox 12"/>
          <p:cNvSpPr txBox="1"/>
          <p:nvPr/>
        </p:nvSpPr>
        <p:spPr>
          <a:xfrm>
            <a:off x="7586766" y="4086022"/>
            <a:ext cx="4405645" cy="1548734"/>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System Workflow</a:t>
            </a:r>
          </a:p>
        </p:txBody>
      </p:sp>
      <p:sp>
        <p:nvSpPr>
          <p:cNvPr id="13" name="Freeform 13"/>
          <p:cNvSpPr/>
          <p:nvPr/>
        </p:nvSpPr>
        <p:spPr>
          <a:xfrm>
            <a:off x="6491698" y="2464921"/>
            <a:ext cx="1120015" cy="1120015"/>
          </a:xfrm>
          <a:custGeom>
            <a:avLst/>
            <a:gdLst/>
            <a:ahLst/>
            <a:cxnLst/>
            <a:rect l="l" t="t" r="r" b="b"/>
            <a:pathLst>
              <a:path w="1120015" h="1120015">
                <a:moveTo>
                  <a:pt x="0" y="0"/>
                </a:moveTo>
                <a:lnTo>
                  <a:pt x="1120015" y="0"/>
                </a:lnTo>
                <a:lnTo>
                  <a:pt x="1120015" y="1120015"/>
                </a:lnTo>
                <a:lnTo>
                  <a:pt x="0" y="11200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6409800" y="5263721"/>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5" name="Group 15"/>
          <p:cNvGrpSpPr/>
          <p:nvPr/>
        </p:nvGrpSpPr>
        <p:grpSpPr>
          <a:xfrm>
            <a:off x="7039340" y="5263721"/>
            <a:ext cx="5144512" cy="1259110"/>
            <a:chOff x="0" y="0"/>
            <a:chExt cx="6859349" cy="1678813"/>
          </a:xfrm>
        </p:grpSpPr>
        <p:sp>
          <p:nvSpPr>
            <p:cNvPr id="16" name="Freeform 16"/>
            <p:cNvSpPr/>
            <p:nvPr/>
          </p:nvSpPr>
          <p:spPr>
            <a:xfrm>
              <a:off x="0" y="0"/>
              <a:ext cx="6859350" cy="1678813"/>
            </a:xfrm>
            <a:custGeom>
              <a:avLst/>
              <a:gdLst/>
              <a:ahLst/>
              <a:cxnLst/>
              <a:rect l="l" t="t" r="r" b="b"/>
              <a:pathLst>
                <a:path w="6859350" h="1678813">
                  <a:moveTo>
                    <a:pt x="6755160" y="1678813"/>
                  </a:moveTo>
                  <a:lnTo>
                    <a:pt x="104190" y="1678813"/>
                  </a:lnTo>
                  <a:cubicBezTo>
                    <a:pt x="46794" y="1678813"/>
                    <a:pt x="0" y="1624330"/>
                    <a:pt x="0" y="1557528"/>
                  </a:cubicBezTo>
                  <a:lnTo>
                    <a:pt x="0" y="121285"/>
                  </a:lnTo>
                  <a:cubicBezTo>
                    <a:pt x="0" y="54483"/>
                    <a:pt x="46794" y="0"/>
                    <a:pt x="104190" y="0"/>
                  </a:cubicBezTo>
                  <a:lnTo>
                    <a:pt x="6755160" y="0"/>
                  </a:lnTo>
                  <a:cubicBezTo>
                    <a:pt x="6812555" y="0"/>
                    <a:pt x="6859350" y="54483"/>
                    <a:pt x="6859350" y="121285"/>
                  </a:cubicBezTo>
                  <a:lnTo>
                    <a:pt x="6859350" y="1557401"/>
                  </a:lnTo>
                  <a:cubicBezTo>
                    <a:pt x="6859350" y="1624203"/>
                    <a:pt x="6812555" y="1678686"/>
                    <a:pt x="6755160" y="1678686"/>
                  </a:cubicBezTo>
                  <a:close/>
                </a:path>
              </a:pathLst>
            </a:custGeom>
            <a:solidFill>
              <a:srgbClr val="FFFFFF"/>
            </a:solidFill>
          </p:spPr>
          <p:txBody>
            <a:bodyPr/>
            <a:lstStyle/>
            <a:p>
              <a:endParaRPr lang="en-US"/>
            </a:p>
          </p:txBody>
        </p:sp>
      </p:grpSp>
      <p:sp>
        <p:nvSpPr>
          <p:cNvPr id="17" name="Freeform 17"/>
          <p:cNvSpPr/>
          <p:nvPr/>
        </p:nvSpPr>
        <p:spPr>
          <a:xfrm>
            <a:off x="6479331" y="3909401"/>
            <a:ext cx="1120140" cy="1120140"/>
          </a:xfrm>
          <a:custGeom>
            <a:avLst/>
            <a:gdLst/>
            <a:ahLst/>
            <a:cxnLst/>
            <a:rect l="l" t="t" r="r" b="b"/>
            <a:pathLst>
              <a:path w="1120140" h="1120140">
                <a:moveTo>
                  <a:pt x="0" y="0"/>
                </a:moveTo>
                <a:lnTo>
                  <a:pt x="1120140" y="0"/>
                </a:lnTo>
                <a:lnTo>
                  <a:pt x="1120140" y="1120140"/>
                </a:lnTo>
                <a:lnTo>
                  <a:pt x="0" y="11201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6409800" y="6692961"/>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a:off x="7039340" y="6692961"/>
            <a:ext cx="5144512" cy="1259110"/>
            <a:chOff x="0" y="0"/>
            <a:chExt cx="6859349" cy="1678813"/>
          </a:xfrm>
        </p:grpSpPr>
        <p:sp>
          <p:nvSpPr>
            <p:cNvPr id="20" name="Freeform 20"/>
            <p:cNvSpPr/>
            <p:nvPr/>
          </p:nvSpPr>
          <p:spPr>
            <a:xfrm>
              <a:off x="0" y="0"/>
              <a:ext cx="6859350" cy="1678813"/>
            </a:xfrm>
            <a:custGeom>
              <a:avLst/>
              <a:gdLst/>
              <a:ahLst/>
              <a:cxnLst/>
              <a:rect l="l" t="t" r="r" b="b"/>
              <a:pathLst>
                <a:path w="6859350" h="1678813">
                  <a:moveTo>
                    <a:pt x="6755160" y="1678813"/>
                  </a:moveTo>
                  <a:lnTo>
                    <a:pt x="104190" y="1678813"/>
                  </a:lnTo>
                  <a:cubicBezTo>
                    <a:pt x="46794" y="1678813"/>
                    <a:pt x="0" y="1624330"/>
                    <a:pt x="0" y="1557528"/>
                  </a:cubicBezTo>
                  <a:lnTo>
                    <a:pt x="0" y="121285"/>
                  </a:lnTo>
                  <a:cubicBezTo>
                    <a:pt x="0" y="54483"/>
                    <a:pt x="46794" y="0"/>
                    <a:pt x="104190" y="0"/>
                  </a:cubicBezTo>
                  <a:lnTo>
                    <a:pt x="6755160" y="0"/>
                  </a:lnTo>
                  <a:cubicBezTo>
                    <a:pt x="6812555" y="0"/>
                    <a:pt x="6859350" y="54483"/>
                    <a:pt x="6859350" y="121285"/>
                  </a:cubicBezTo>
                  <a:lnTo>
                    <a:pt x="6859350" y="1557401"/>
                  </a:lnTo>
                  <a:cubicBezTo>
                    <a:pt x="6859350" y="1624203"/>
                    <a:pt x="6812555" y="1678686"/>
                    <a:pt x="6755160" y="1678686"/>
                  </a:cubicBezTo>
                  <a:close/>
                </a:path>
              </a:pathLst>
            </a:custGeom>
            <a:solidFill>
              <a:srgbClr val="FFFFFF"/>
            </a:solidFill>
          </p:spPr>
          <p:txBody>
            <a:bodyPr/>
            <a:lstStyle/>
            <a:p>
              <a:endParaRPr lang="en-US"/>
            </a:p>
          </p:txBody>
        </p:sp>
      </p:grpSp>
      <p:sp>
        <p:nvSpPr>
          <p:cNvPr id="21" name="Freeform 21"/>
          <p:cNvSpPr/>
          <p:nvPr/>
        </p:nvSpPr>
        <p:spPr>
          <a:xfrm>
            <a:off x="345900" y="2392089"/>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975440" y="2393042"/>
            <a:ext cx="5051264" cy="1259110"/>
            <a:chOff x="0" y="0"/>
            <a:chExt cx="6735019" cy="1678813"/>
          </a:xfrm>
        </p:grpSpPr>
        <p:sp>
          <p:nvSpPr>
            <p:cNvPr id="23" name="Freeform 23"/>
            <p:cNvSpPr/>
            <p:nvPr/>
          </p:nvSpPr>
          <p:spPr>
            <a:xfrm>
              <a:off x="0" y="0"/>
              <a:ext cx="6735020" cy="1678813"/>
            </a:xfrm>
            <a:custGeom>
              <a:avLst/>
              <a:gdLst/>
              <a:ahLst/>
              <a:cxnLst/>
              <a:rect l="l" t="t" r="r" b="b"/>
              <a:pathLst>
                <a:path w="6735020" h="1678813">
                  <a:moveTo>
                    <a:pt x="6632729" y="1678813"/>
                  </a:moveTo>
                  <a:lnTo>
                    <a:pt x="102290" y="1678813"/>
                  </a:lnTo>
                  <a:cubicBezTo>
                    <a:pt x="45953" y="1678813"/>
                    <a:pt x="0" y="1624330"/>
                    <a:pt x="0" y="1557528"/>
                  </a:cubicBezTo>
                  <a:lnTo>
                    <a:pt x="0" y="121285"/>
                  </a:lnTo>
                  <a:cubicBezTo>
                    <a:pt x="0" y="54483"/>
                    <a:pt x="45953" y="0"/>
                    <a:pt x="102290" y="0"/>
                  </a:cubicBezTo>
                  <a:lnTo>
                    <a:pt x="6632729" y="0"/>
                  </a:lnTo>
                  <a:cubicBezTo>
                    <a:pt x="6689066" y="0"/>
                    <a:pt x="6735020" y="54483"/>
                    <a:pt x="6735020" y="121285"/>
                  </a:cubicBezTo>
                  <a:lnTo>
                    <a:pt x="6735020" y="1557401"/>
                  </a:lnTo>
                  <a:cubicBezTo>
                    <a:pt x="6735020" y="1624203"/>
                    <a:pt x="6689066" y="1678686"/>
                    <a:pt x="6632729" y="1678686"/>
                  </a:cubicBezTo>
                  <a:close/>
                </a:path>
              </a:pathLst>
            </a:custGeom>
            <a:solidFill>
              <a:srgbClr val="FFFFFF"/>
            </a:solidFill>
          </p:spPr>
          <p:txBody>
            <a:bodyPr/>
            <a:lstStyle/>
            <a:p>
              <a:endParaRPr lang="en-US"/>
            </a:p>
          </p:txBody>
        </p:sp>
      </p:grpSp>
      <p:sp>
        <p:nvSpPr>
          <p:cNvPr id="24" name="Freeform 24"/>
          <p:cNvSpPr/>
          <p:nvPr/>
        </p:nvSpPr>
        <p:spPr>
          <a:xfrm>
            <a:off x="355325" y="3775002"/>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5" name="Group 25"/>
          <p:cNvGrpSpPr/>
          <p:nvPr/>
        </p:nvGrpSpPr>
        <p:grpSpPr>
          <a:xfrm>
            <a:off x="992683" y="3775365"/>
            <a:ext cx="5034021" cy="1259110"/>
            <a:chOff x="0" y="0"/>
            <a:chExt cx="6712028" cy="1678813"/>
          </a:xfrm>
        </p:grpSpPr>
        <p:sp>
          <p:nvSpPr>
            <p:cNvPr id="26" name="Freeform 26"/>
            <p:cNvSpPr/>
            <p:nvPr/>
          </p:nvSpPr>
          <p:spPr>
            <a:xfrm>
              <a:off x="0" y="0"/>
              <a:ext cx="6712028" cy="1678813"/>
            </a:xfrm>
            <a:custGeom>
              <a:avLst/>
              <a:gdLst/>
              <a:ahLst/>
              <a:cxnLst/>
              <a:rect l="l" t="t" r="r" b="b"/>
              <a:pathLst>
                <a:path w="6712028" h="1678813">
                  <a:moveTo>
                    <a:pt x="6610076" y="1678813"/>
                  </a:moveTo>
                  <a:lnTo>
                    <a:pt x="101952" y="1678813"/>
                  </a:lnTo>
                  <a:cubicBezTo>
                    <a:pt x="45789" y="1678813"/>
                    <a:pt x="0" y="1624330"/>
                    <a:pt x="0" y="1557528"/>
                  </a:cubicBezTo>
                  <a:lnTo>
                    <a:pt x="0" y="121285"/>
                  </a:lnTo>
                  <a:cubicBezTo>
                    <a:pt x="0" y="54483"/>
                    <a:pt x="45789" y="0"/>
                    <a:pt x="101952" y="0"/>
                  </a:cubicBezTo>
                  <a:lnTo>
                    <a:pt x="6610076" y="0"/>
                  </a:lnTo>
                  <a:cubicBezTo>
                    <a:pt x="6666239" y="0"/>
                    <a:pt x="6712028" y="54483"/>
                    <a:pt x="6712028" y="121285"/>
                  </a:cubicBezTo>
                  <a:lnTo>
                    <a:pt x="6712028" y="1557401"/>
                  </a:lnTo>
                  <a:cubicBezTo>
                    <a:pt x="6712028" y="1624203"/>
                    <a:pt x="6666239" y="1678686"/>
                    <a:pt x="6610076" y="1678686"/>
                  </a:cubicBezTo>
                  <a:close/>
                </a:path>
              </a:pathLst>
            </a:custGeom>
            <a:solidFill>
              <a:srgbClr val="FFFFFF"/>
            </a:solidFill>
          </p:spPr>
          <p:txBody>
            <a:bodyPr/>
            <a:lstStyle/>
            <a:p>
              <a:endParaRPr lang="en-US"/>
            </a:p>
          </p:txBody>
        </p:sp>
      </p:grpSp>
      <p:sp>
        <p:nvSpPr>
          <p:cNvPr id="27" name="TextBox 27"/>
          <p:cNvSpPr txBox="1"/>
          <p:nvPr/>
        </p:nvSpPr>
        <p:spPr>
          <a:xfrm>
            <a:off x="1318355" y="4039945"/>
            <a:ext cx="4405645" cy="1548733"/>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Introduction</a:t>
            </a:r>
          </a:p>
        </p:txBody>
      </p:sp>
      <p:sp>
        <p:nvSpPr>
          <p:cNvPr id="28" name="Freeform 28"/>
          <p:cNvSpPr/>
          <p:nvPr/>
        </p:nvSpPr>
        <p:spPr>
          <a:xfrm>
            <a:off x="345900" y="5190692"/>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9" name="Group 29"/>
          <p:cNvGrpSpPr/>
          <p:nvPr/>
        </p:nvGrpSpPr>
        <p:grpSpPr>
          <a:xfrm>
            <a:off x="975440" y="5190692"/>
            <a:ext cx="5051264" cy="1259110"/>
            <a:chOff x="0" y="0"/>
            <a:chExt cx="6735019" cy="1678813"/>
          </a:xfrm>
        </p:grpSpPr>
        <p:sp>
          <p:nvSpPr>
            <p:cNvPr id="30" name="Freeform 30"/>
            <p:cNvSpPr/>
            <p:nvPr/>
          </p:nvSpPr>
          <p:spPr>
            <a:xfrm>
              <a:off x="0" y="0"/>
              <a:ext cx="6735018" cy="1678813"/>
            </a:xfrm>
            <a:custGeom>
              <a:avLst/>
              <a:gdLst/>
              <a:ahLst/>
              <a:cxnLst/>
              <a:rect l="l" t="t" r="r" b="b"/>
              <a:pathLst>
                <a:path w="6735018" h="1678813">
                  <a:moveTo>
                    <a:pt x="6632718" y="1678813"/>
                  </a:moveTo>
                  <a:lnTo>
                    <a:pt x="102301" y="1678813"/>
                  </a:lnTo>
                  <a:cubicBezTo>
                    <a:pt x="45946" y="1678813"/>
                    <a:pt x="0" y="1624330"/>
                    <a:pt x="0" y="1557528"/>
                  </a:cubicBezTo>
                  <a:lnTo>
                    <a:pt x="0" y="121285"/>
                  </a:lnTo>
                  <a:cubicBezTo>
                    <a:pt x="0" y="54483"/>
                    <a:pt x="45946" y="0"/>
                    <a:pt x="102301" y="0"/>
                  </a:cubicBezTo>
                  <a:lnTo>
                    <a:pt x="6632718" y="0"/>
                  </a:lnTo>
                  <a:cubicBezTo>
                    <a:pt x="6689073" y="0"/>
                    <a:pt x="6735018" y="54483"/>
                    <a:pt x="6735018" y="121285"/>
                  </a:cubicBezTo>
                  <a:lnTo>
                    <a:pt x="6735018" y="1557401"/>
                  </a:lnTo>
                  <a:cubicBezTo>
                    <a:pt x="6735018" y="1624203"/>
                    <a:pt x="6689073" y="1678686"/>
                    <a:pt x="6632718" y="1678686"/>
                  </a:cubicBezTo>
                  <a:close/>
                </a:path>
              </a:pathLst>
            </a:custGeom>
            <a:solidFill>
              <a:srgbClr val="FFFFFF"/>
            </a:solidFill>
          </p:spPr>
          <p:txBody>
            <a:bodyPr/>
            <a:lstStyle/>
            <a:p>
              <a:endParaRPr lang="en-US"/>
            </a:p>
          </p:txBody>
        </p:sp>
      </p:grpSp>
      <p:sp>
        <p:nvSpPr>
          <p:cNvPr id="31" name="Freeform 31"/>
          <p:cNvSpPr/>
          <p:nvPr/>
        </p:nvSpPr>
        <p:spPr>
          <a:xfrm>
            <a:off x="405587" y="2451652"/>
            <a:ext cx="1097280" cy="1097280"/>
          </a:xfrm>
          <a:custGeom>
            <a:avLst/>
            <a:gdLst/>
            <a:ahLst/>
            <a:cxnLst/>
            <a:rect l="l" t="t" r="r" b="b"/>
            <a:pathLst>
              <a:path w="1097280" h="1097280">
                <a:moveTo>
                  <a:pt x="0" y="0"/>
                </a:moveTo>
                <a:lnTo>
                  <a:pt x="1097280" y="0"/>
                </a:lnTo>
                <a:lnTo>
                  <a:pt x="1097280" y="1097280"/>
                </a:lnTo>
                <a:lnTo>
                  <a:pt x="0" y="10972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2" name="Freeform 32"/>
          <p:cNvSpPr/>
          <p:nvPr/>
        </p:nvSpPr>
        <p:spPr>
          <a:xfrm>
            <a:off x="402307" y="3852264"/>
            <a:ext cx="1104553" cy="1104553"/>
          </a:xfrm>
          <a:custGeom>
            <a:avLst/>
            <a:gdLst/>
            <a:ahLst/>
            <a:cxnLst/>
            <a:rect l="l" t="t" r="r" b="b"/>
            <a:pathLst>
              <a:path w="1104553" h="1104553">
                <a:moveTo>
                  <a:pt x="0" y="0"/>
                </a:moveTo>
                <a:lnTo>
                  <a:pt x="1104553" y="0"/>
                </a:lnTo>
                <a:lnTo>
                  <a:pt x="1104553" y="1104553"/>
                </a:lnTo>
                <a:lnTo>
                  <a:pt x="0" y="1104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3" name="Freeform 33"/>
          <p:cNvSpPr/>
          <p:nvPr/>
        </p:nvSpPr>
        <p:spPr>
          <a:xfrm>
            <a:off x="408998" y="5241700"/>
            <a:ext cx="1107934" cy="1119947"/>
          </a:xfrm>
          <a:custGeom>
            <a:avLst/>
            <a:gdLst/>
            <a:ahLst/>
            <a:cxnLst/>
            <a:rect l="l" t="t" r="r" b="b"/>
            <a:pathLst>
              <a:path w="1107934" h="1119947">
                <a:moveTo>
                  <a:pt x="0" y="0"/>
                </a:moveTo>
                <a:lnTo>
                  <a:pt x="1107934" y="0"/>
                </a:lnTo>
                <a:lnTo>
                  <a:pt x="1107934" y="1119947"/>
                </a:lnTo>
                <a:lnTo>
                  <a:pt x="0" y="1119947"/>
                </a:lnTo>
                <a:lnTo>
                  <a:pt x="0" y="0"/>
                </a:lnTo>
                <a:close/>
              </a:path>
            </a:pathLst>
          </a:custGeom>
          <a:blipFill>
            <a:blip r:embed="rId17">
              <a:extLst>
                <a:ext uri="{96DAC541-7B7A-43D3-8B79-37D633B846F1}">
                  <asvg:svgBlip xmlns:asvg="http://schemas.microsoft.com/office/drawing/2016/SVG/main" r:embed="rId18"/>
                </a:ext>
              </a:extLst>
            </a:blip>
            <a:stretch>
              <a:fillRect l="-542" r="-542"/>
            </a:stretch>
          </a:blipFill>
        </p:spPr>
        <p:txBody>
          <a:bodyPr/>
          <a:lstStyle/>
          <a:p>
            <a:endParaRPr lang="en-US"/>
          </a:p>
        </p:txBody>
      </p:sp>
      <p:sp>
        <p:nvSpPr>
          <p:cNvPr id="34" name="Freeform 34"/>
          <p:cNvSpPr/>
          <p:nvPr/>
        </p:nvSpPr>
        <p:spPr>
          <a:xfrm>
            <a:off x="6466626" y="5324428"/>
            <a:ext cx="1120140" cy="1120140"/>
          </a:xfrm>
          <a:custGeom>
            <a:avLst/>
            <a:gdLst/>
            <a:ahLst/>
            <a:cxnLst/>
            <a:rect l="l" t="t" r="r" b="b"/>
            <a:pathLst>
              <a:path w="1120140" h="1120140">
                <a:moveTo>
                  <a:pt x="0" y="0"/>
                </a:moveTo>
                <a:lnTo>
                  <a:pt x="1120140" y="0"/>
                </a:lnTo>
                <a:lnTo>
                  <a:pt x="1120140" y="1120140"/>
                </a:lnTo>
                <a:lnTo>
                  <a:pt x="0" y="11201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5" name="Freeform 35"/>
          <p:cNvSpPr/>
          <p:nvPr/>
        </p:nvSpPr>
        <p:spPr>
          <a:xfrm>
            <a:off x="338114" y="6600161"/>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6" name="Group 36"/>
          <p:cNvGrpSpPr/>
          <p:nvPr/>
        </p:nvGrpSpPr>
        <p:grpSpPr>
          <a:xfrm>
            <a:off x="967654" y="6600161"/>
            <a:ext cx="5033710" cy="1259110"/>
            <a:chOff x="0" y="0"/>
            <a:chExt cx="6711613" cy="1678813"/>
          </a:xfrm>
        </p:grpSpPr>
        <p:sp>
          <p:nvSpPr>
            <p:cNvPr id="37" name="Freeform 37"/>
            <p:cNvSpPr/>
            <p:nvPr/>
          </p:nvSpPr>
          <p:spPr>
            <a:xfrm>
              <a:off x="0" y="0"/>
              <a:ext cx="6711613" cy="1678813"/>
            </a:xfrm>
            <a:custGeom>
              <a:avLst/>
              <a:gdLst/>
              <a:ahLst/>
              <a:cxnLst/>
              <a:rect l="l" t="t" r="r" b="b"/>
              <a:pathLst>
                <a:path w="6711613" h="1678813">
                  <a:moveTo>
                    <a:pt x="6609668" y="1678813"/>
                  </a:moveTo>
                  <a:lnTo>
                    <a:pt x="101946" y="1678813"/>
                  </a:lnTo>
                  <a:cubicBezTo>
                    <a:pt x="45786" y="1678813"/>
                    <a:pt x="0" y="1624330"/>
                    <a:pt x="0" y="1557528"/>
                  </a:cubicBezTo>
                  <a:lnTo>
                    <a:pt x="0" y="121285"/>
                  </a:lnTo>
                  <a:cubicBezTo>
                    <a:pt x="0" y="54483"/>
                    <a:pt x="45786" y="0"/>
                    <a:pt x="101946" y="0"/>
                  </a:cubicBezTo>
                  <a:lnTo>
                    <a:pt x="6609668" y="0"/>
                  </a:lnTo>
                  <a:cubicBezTo>
                    <a:pt x="6665827" y="0"/>
                    <a:pt x="6711613" y="54483"/>
                    <a:pt x="6711613" y="121285"/>
                  </a:cubicBezTo>
                  <a:lnTo>
                    <a:pt x="6711613" y="1557401"/>
                  </a:lnTo>
                  <a:cubicBezTo>
                    <a:pt x="6711613" y="1624203"/>
                    <a:pt x="6665827" y="1678686"/>
                    <a:pt x="6609668" y="1678686"/>
                  </a:cubicBezTo>
                  <a:close/>
                </a:path>
              </a:pathLst>
            </a:custGeom>
            <a:solidFill>
              <a:srgbClr val="FFFFFF"/>
            </a:solidFill>
          </p:spPr>
          <p:txBody>
            <a:bodyPr/>
            <a:lstStyle/>
            <a:p>
              <a:endParaRPr lang="en-US"/>
            </a:p>
          </p:txBody>
        </p:sp>
      </p:grpSp>
      <p:sp>
        <p:nvSpPr>
          <p:cNvPr id="38" name="Freeform 38"/>
          <p:cNvSpPr/>
          <p:nvPr/>
        </p:nvSpPr>
        <p:spPr>
          <a:xfrm>
            <a:off x="407641" y="6660603"/>
            <a:ext cx="1104553" cy="1104553"/>
          </a:xfrm>
          <a:custGeom>
            <a:avLst/>
            <a:gdLst/>
            <a:ahLst/>
            <a:cxnLst/>
            <a:rect l="l" t="t" r="r" b="b"/>
            <a:pathLst>
              <a:path w="1104553" h="1104553">
                <a:moveTo>
                  <a:pt x="0" y="0"/>
                </a:moveTo>
                <a:lnTo>
                  <a:pt x="1104553" y="0"/>
                </a:lnTo>
                <a:lnTo>
                  <a:pt x="1104553" y="1104553"/>
                </a:lnTo>
                <a:lnTo>
                  <a:pt x="0" y="110455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9" name="Freeform 39"/>
          <p:cNvSpPr/>
          <p:nvPr/>
        </p:nvSpPr>
        <p:spPr>
          <a:xfrm>
            <a:off x="338114" y="8016751"/>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0" name="Group 40"/>
          <p:cNvGrpSpPr/>
          <p:nvPr/>
        </p:nvGrpSpPr>
        <p:grpSpPr>
          <a:xfrm>
            <a:off x="967654" y="8016751"/>
            <a:ext cx="5059050" cy="1259110"/>
            <a:chOff x="0" y="0"/>
            <a:chExt cx="6745400" cy="1678813"/>
          </a:xfrm>
        </p:grpSpPr>
        <p:sp>
          <p:nvSpPr>
            <p:cNvPr id="41" name="Freeform 41"/>
            <p:cNvSpPr/>
            <p:nvPr/>
          </p:nvSpPr>
          <p:spPr>
            <a:xfrm>
              <a:off x="0" y="0"/>
              <a:ext cx="6745400" cy="1678813"/>
            </a:xfrm>
            <a:custGeom>
              <a:avLst/>
              <a:gdLst/>
              <a:ahLst/>
              <a:cxnLst/>
              <a:rect l="l" t="t" r="r" b="b"/>
              <a:pathLst>
                <a:path w="6745400" h="1678813">
                  <a:moveTo>
                    <a:pt x="6642941" y="1678813"/>
                  </a:moveTo>
                  <a:lnTo>
                    <a:pt x="102459" y="1678813"/>
                  </a:lnTo>
                  <a:cubicBezTo>
                    <a:pt x="46017" y="1678813"/>
                    <a:pt x="0" y="1624330"/>
                    <a:pt x="0" y="1557528"/>
                  </a:cubicBezTo>
                  <a:lnTo>
                    <a:pt x="0" y="121285"/>
                  </a:lnTo>
                  <a:cubicBezTo>
                    <a:pt x="0" y="54483"/>
                    <a:pt x="46017" y="0"/>
                    <a:pt x="102459" y="0"/>
                  </a:cubicBezTo>
                  <a:lnTo>
                    <a:pt x="6642941" y="0"/>
                  </a:lnTo>
                  <a:cubicBezTo>
                    <a:pt x="6699383" y="0"/>
                    <a:pt x="6745400" y="54483"/>
                    <a:pt x="6745400" y="121285"/>
                  </a:cubicBezTo>
                  <a:lnTo>
                    <a:pt x="6745400" y="1557401"/>
                  </a:lnTo>
                  <a:cubicBezTo>
                    <a:pt x="6745400" y="1624203"/>
                    <a:pt x="6699383" y="1678686"/>
                    <a:pt x="6642941" y="1678686"/>
                  </a:cubicBezTo>
                  <a:close/>
                </a:path>
              </a:pathLst>
            </a:custGeom>
            <a:solidFill>
              <a:srgbClr val="FFFFFF"/>
            </a:solidFill>
          </p:spPr>
          <p:txBody>
            <a:bodyPr/>
            <a:lstStyle/>
            <a:p>
              <a:endParaRPr lang="en-US"/>
            </a:p>
          </p:txBody>
        </p:sp>
      </p:grpSp>
      <p:sp>
        <p:nvSpPr>
          <p:cNvPr id="42" name="Freeform 42"/>
          <p:cNvSpPr/>
          <p:nvPr/>
        </p:nvSpPr>
        <p:spPr>
          <a:xfrm>
            <a:off x="6441510" y="8128769"/>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3" name="Group 43"/>
          <p:cNvGrpSpPr/>
          <p:nvPr/>
        </p:nvGrpSpPr>
        <p:grpSpPr>
          <a:xfrm>
            <a:off x="7071050" y="8128769"/>
            <a:ext cx="5112802" cy="1259110"/>
            <a:chOff x="0" y="0"/>
            <a:chExt cx="6817069" cy="1678813"/>
          </a:xfrm>
        </p:grpSpPr>
        <p:sp>
          <p:nvSpPr>
            <p:cNvPr id="44" name="Freeform 44"/>
            <p:cNvSpPr/>
            <p:nvPr/>
          </p:nvSpPr>
          <p:spPr>
            <a:xfrm>
              <a:off x="0" y="0"/>
              <a:ext cx="6817069" cy="1678813"/>
            </a:xfrm>
            <a:custGeom>
              <a:avLst/>
              <a:gdLst/>
              <a:ahLst/>
              <a:cxnLst/>
              <a:rect l="l" t="t" r="r" b="b"/>
              <a:pathLst>
                <a:path w="6817069" h="1678813">
                  <a:moveTo>
                    <a:pt x="6713522" y="1678813"/>
                  </a:moveTo>
                  <a:lnTo>
                    <a:pt x="103548" y="1678813"/>
                  </a:lnTo>
                  <a:cubicBezTo>
                    <a:pt x="46506" y="1678813"/>
                    <a:pt x="0" y="1624330"/>
                    <a:pt x="0" y="1557528"/>
                  </a:cubicBezTo>
                  <a:lnTo>
                    <a:pt x="0" y="121285"/>
                  </a:lnTo>
                  <a:cubicBezTo>
                    <a:pt x="0" y="54483"/>
                    <a:pt x="46506" y="0"/>
                    <a:pt x="103548" y="0"/>
                  </a:cubicBezTo>
                  <a:lnTo>
                    <a:pt x="6713522" y="0"/>
                  </a:lnTo>
                  <a:cubicBezTo>
                    <a:pt x="6770564" y="0"/>
                    <a:pt x="6817069" y="54483"/>
                    <a:pt x="6817069" y="121285"/>
                  </a:cubicBezTo>
                  <a:lnTo>
                    <a:pt x="6817069" y="1557401"/>
                  </a:lnTo>
                  <a:cubicBezTo>
                    <a:pt x="6817069" y="1624203"/>
                    <a:pt x="6770564" y="1678686"/>
                    <a:pt x="6713522" y="1678686"/>
                  </a:cubicBezTo>
                  <a:close/>
                </a:path>
              </a:pathLst>
            </a:custGeom>
            <a:solidFill>
              <a:srgbClr val="FFFFFF"/>
            </a:solidFill>
          </p:spPr>
          <p:txBody>
            <a:bodyPr/>
            <a:lstStyle/>
            <a:p>
              <a:endParaRPr lang="en-US"/>
            </a:p>
          </p:txBody>
        </p:sp>
      </p:grpSp>
      <p:sp>
        <p:nvSpPr>
          <p:cNvPr id="45" name="Freeform 45"/>
          <p:cNvSpPr/>
          <p:nvPr/>
        </p:nvSpPr>
        <p:spPr>
          <a:xfrm>
            <a:off x="411934" y="8086316"/>
            <a:ext cx="1119947" cy="1119947"/>
          </a:xfrm>
          <a:custGeom>
            <a:avLst/>
            <a:gdLst/>
            <a:ahLst/>
            <a:cxnLst/>
            <a:rect l="l" t="t" r="r" b="b"/>
            <a:pathLst>
              <a:path w="1119947" h="1119947">
                <a:moveTo>
                  <a:pt x="0" y="0"/>
                </a:moveTo>
                <a:lnTo>
                  <a:pt x="1119947" y="0"/>
                </a:lnTo>
                <a:lnTo>
                  <a:pt x="1119947" y="1119947"/>
                </a:lnTo>
                <a:lnTo>
                  <a:pt x="0" y="111994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6" name="Freeform 46"/>
          <p:cNvSpPr/>
          <p:nvPr/>
        </p:nvSpPr>
        <p:spPr>
          <a:xfrm>
            <a:off x="6466626" y="6746925"/>
            <a:ext cx="1120140" cy="1120140"/>
          </a:xfrm>
          <a:custGeom>
            <a:avLst/>
            <a:gdLst/>
            <a:ahLst/>
            <a:cxnLst/>
            <a:rect l="l" t="t" r="r" b="b"/>
            <a:pathLst>
              <a:path w="1120140" h="1120140">
                <a:moveTo>
                  <a:pt x="0" y="0"/>
                </a:moveTo>
                <a:lnTo>
                  <a:pt x="1120140" y="0"/>
                </a:lnTo>
                <a:lnTo>
                  <a:pt x="1120140" y="1120140"/>
                </a:lnTo>
                <a:lnTo>
                  <a:pt x="0" y="112014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47" name="TextBox 47"/>
          <p:cNvSpPr txBox="1"/>
          <p:nvPr/>
        </p:nvSpPr>
        <p:spPr>
          <a:xfrm>
            <a:off x="7674894" y="5485329"/>
            <a:ext cx="4405645" cy="1029564"/>
          </a:xfrm>
          <a:prstGeom prst="rect">
            <a:avLst/>
          </a:prstGeom>
        </p:spPr>
        <p:txBody>
          <a:bodyPr lIns="0" tIns="0" rIns="0" bIns="0" rtlCol="0" anchor="t">
            <a:spAutoFit/>
          </a:bodyPr>
          <a:lstStyle/>
          <a:p>
            <a:pPr algn="ctr">
              <a:lnSpc>
                <a:spcPts val="4900"/>
              </a:lnSpc>
            </a:pPr>
            <a:r>
              <a:rPr lang="en-US" sz="3500" b="1" dirty="0">
                <a:solidFill>
                  <a:srgbClr val="000000"/>
                </a:solidFill>
                <a:latin typeface="Quicksand Bold"/>
                <a:ea typeface="Quicksand Bold"/>
                <a:cs typeface="Quicksand Bold"/>
                <a:sym typeface="Quicksand Bold"/>
              </a:rPr>
              <a:t>Algorithm Selection </a:t>
            </a:r>
          </a:p>
        </p:txBody>
      </p:sp>
      <p:sp>
        <p:nvSpPr>
          <p:cNvPr id="48" name="TextBox 48"/>
          <p:cNvSpPr txBox="1"/>
          <p:nvPr/>
        </p:nvSpPr>
        <p:spPr>
          <a:xfrm>
            <a:off x="7681245" y="6960981"/>
            <a:ext cx="4102222" cy="1019401"/>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GUI Design</a:t>
            </a:r>
          </a:p>
        </p:txBody>
      </p:sp>
      <p:sp>
        <p:nvSpPr>
          <p:cNvPr id="49" name="TextBox 49"/>
          <p:cNvSpPr txBox="1"/>
          <p:nvPr/>
        </p:nvSpPr>
        <p:spPr>
          <a:xfrm>
            <a:off x="7739001" y="8111866"/>
            <a:ext cx="4102222" cy="1282700"/>
          </a:xfrm>
          <a:prstGeom prst="rect">
            <a:avLst/>
          </a:prstGeom>
        </p:spPr>
        <p:txBody>
          <a:bodyPr lIns="0" tIns="0" rIns="0" bIns="0" rtlCol="0" anchor="t">
            <a:spAutoFit/>
          </a:bodyPr>
          <a:lstStyle/>
          <a:p>
            <a:pPr algn="ctr">
              <a:lnSpc>
                <a:spcPts val="4900"/>
              </a:lnSpc>
            </a:pPr>
            <a:r>
              <a:rPr lang="en-US" sz="3500" b="1" dirty="0">
                <a:solidFill>
                  <a:srgbClr val="000000"/>
                </a:solidFill>
                <a:latin typeface="Quicksand Bold"/>
                <a:ea typeface="Quicksand Bold"/>
                <a:cs typeface="Quicksand Bold"/>
                <a:sym typeface="Quicksand Bold"/>
              </a:rPr>
              <a:t>System Implementation</a:t>
            </a:r>
          </a:p>
        </p:txBody>
      </p:sp>
      <p:sp>
        <p:nvSpPr>
          <p:cNvPr id="50" name="Freeform 50"/>
          <p:cNvSpPr/>
          <p:nvPr/>
        </p:nvSpPr>
        <p:spPr>
          <a:xfrm>
            <a:off x="9439425" y="4028042"/>
            <a:ext cx="12455374" cy="5743347"/>
          </a:xfrm>
          <a:custGeom>
            <a:avLst/>
            <a:gdLst/>
            <a:ahLst/>
            <a:cxnLst/>
            <a:rect l="l" t="t" r="r" b="b"/>
            <a:pathLst>
              <a:path w="12455374" h="5743347">
                <a:moveTo>
                  <a:pt x="0" y="0"/>
                </a:moveTo>
                <a:lnTo>
                  <a:pt x="12455374" y="0"/>
                </a:lnTo>
                <a:lnTo>
                  <a:pt x="12455374" y="5743347"/>
                </a:lnTo>
                <a:lnTo>
                  <a:pt x="0" y="5743347"/>
                </a:lnTo>
                <a:lnTo>
                  <a:pt x="0" y="0"/>
                </a:lnTo>
                <a:close/>
              </a:path>
            </a:pathLst>
          </a:custGeom>
          <a:blipFill>
            <a:blip r:embed="rId7">
              <a:extLst>
                <a:ext uri="{96DAC541-7B7A-43D3-8B79-37D633B846F1}">
                  <asvg:svgBlip xmlns:asvg="http://schemas.microsoft.com/office/drawing/2016/SVG/main" r:embed="rId8"/>
                </a:ext>
              </a:extLst>
            </a:blip>
            <a:stretch>
              <a:fillRect l="-11" r="-11"/>
            </a:stretch>
          </a:blipFill>
        </p:spPr>
        <p:txBody>
          <a:bodyPr/>
          <a:lstStyle/>
          <a:p>
            <a:endParaRPr lang="en-US"/>
          </a:p>
        </p:txBody>
      </p:sp>
      <p:sp>
        <p:nvSpPr>
          <p:cNvPr id="51" name="Freeform 51"/>
          <p:cNvSpPr/>
          <p:nvPr/>
        </p:nvSpPr>
        <p:spPr>
          <a:xfrm>
            <a:off x="12623055" y="2464921"/>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2" name="Group 52"/>
          <p:cNvGrpSpPr/>
          <p:nvPr/>
        </p:nvGrpSpPr>
        <p:grpSpPr>
          <a:xfrm>
            <a:off x="13252595" y="2465874"/>
            <a:ext cx="4691063" cy="1259110"/>
            <a:chOff x="0" y="0"/>
            <a:chExt cx="6254751" cy="1678813"/>
          </a:xfrm>
        </p:grpSpPr>
        <p:sp>
          <p:nvSpPr>
            <p:cNvPr id="53" name="Freeform 53"/>
            <p:cNvSpPr/>
            <p:nvPr/>
          </p:nvSpPr>
          <p:spPr>
            <a:xfrm>
              <a:off x="0" y="0"/>
              <a:ext cx="6254705" cy="1678813"/>
            </a:xfrm>
            <a:custGeom>
              <a:avLst/>
              <a:gdLst/>
              <a:ahLst/>
              <a:cxnLst/>
              <a:rect l="l" t="t" r="r" b="b"/>
              <a:pathLst>
                <a:path w="6254705" h="1678813">
                  <a:moveTo>
                    <a:pt x="6159751" y="1678813"/>
                  </a:moveTo>
                  <a:lnTo>
                    <a:pt x="94954" y="1678813"/>
                  </a:lnTo>
                  <a:cubicBezTo>
                    <a:pt x="42651" y="1678813"/>
                    <a:pt x="0" y="1624330"/>
                    <a:pt x="0" y="1557528"/>
                  </a:cubicBezTo>
                  <a:lnTo>
                    <a:pt x="0" y="121285"/>
                  </a:lnTo>
                  <a:cubicBezTo>
                    <a:pt x="0" y="54483"/>
                    <a:pt x="42651" y="0"/>
                    <a:pt x="94954" y="0"/>
                  </a:cubicBezTo>
                  <a:lnTo>
                    <a:pt x="6159751" y="0"/>
                  </a:lnTo>
                  <a:cubicBezTo>
                    <a:pt x="6212054" y="0"/>
                    <a:pt x="6254705" y="54483"/>
                    <a:pt x="6254705" y="121285"/>
                  </a:cubicBezTo>
                  <a:lnTo>
                    <a:pt x="6254705" y="1557401"/>
                  </a:lnTo>
                  <a:cubicBezTo>
                    <a:pt x="6254705" y="1624203"/>
                    <a:pt x="6212054" y="1678686"/>
                    <a:pt x="6159751" y="1678686"/>
                  </a:cubicBezTo>
                  <a:close/>
                </a:path>
              </a:pathLst>
            </a:custGeom>
            <a:solidFill>
              <a:srgbClr val="FFFFFF"/>
            </a:solidFill>
          </p:spPr>
          <p:txBody>
            <a:bodyPr/>
            <a:lstStyle/>
            <a:p>
              <a:endParaRPr lang="en-US"/>
            </a:p>
          </p:txBody>
        </p:sp>
      </p:grpSp>
      <p:sp>
        <p:nvSpPr>
          <p:cNvPr id="54" name="Freeform 54"/>
          <p:cNvSpPr/>
          <p:nvPr/>
        </p:nvSpPr>
        <p:spPr>
          <a:xfrm>
            <a:off x="12632480" y="3847834"/>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5" name="Group 55"/>
          <p:cNvGrpSpPr/>
          <p:nvPr/>
        </p:nvGrpSpPr>
        <p:grpSpPr>
          <a:xfrm>
            <a:off x="13269838" y="3848197"/>
            <a:ext cx="4673820" cy="1259110"/>
            <a:chOff x="0" y="0"/>
            <a:chExt cx="6231761" cy="1678813"/>
          </a:xfrm>
        </p:grpSpPr>
        <p:sp>
          <p:nvSpPr>
            <p:cNvPr id="56" name="Freeform 56"/>
            <p:cNvSpPr/>
            <p:nvPr/>
          </p:nvSpPr>
          <p:spPr>
            <a:xfrm>
              <a:off x="0" y="0"/>
              <a:ext cx="6231817" cy="1678813"/>
            </a:xfrm>
            <a:custGeom>
              <a:avLst/>
              <a:gdLst/>
              <a:ahLst/>
              <a:cxnLst/>
              <a:rect l="l" t="t" r="r" b="b"/>
              <a:pathLst>
                <a:path w="6231817" h="1678813">
                  <a:moveTo>
                    <a:pt x="6137116" y="1678813"/>
                  </a:moveTo>
                  <a:lnTo>
                    <a:pt x="94702" y="1678813"/>
                  </a:lnTo>
                  <a:cubicBezTo>
                    <a:pt x="42525" y="1678813"/>
                    <a:pt x="0" y="1624330"/>
                    <a:pt x="0" y="1557528"/>
                  </a:cubicBezTo>
                  <a:lnTo>
                    <a:pt x="0" y="121285"/>
                  </a:lnTo>
                  <a:cubicBezTo>
                    <a:pt x="0" y="54483"/>
                    <a:pt x="42525" y="0"/>
                    <a:pt x="94702" y="0"/>
                  </a:cubicBezTo>
                  <a:lnTo>
                    <a:pt x="6137116" y="0"/>
                  </a:lnTo>
                  <a:cubicBezTo>
                    <a:pt x="6189293" y="0"/>
                    <a:pt x="6231817" y="54483"/>
                    <a:pt x="6231817" y="121285"/>
                  </a:cubicBezTo>
                  <a:lnTo>
                    <a:pt x="6231817" y="1557401"/>
                  </a:lnTo>
                  <a:cubicBezTo>
                    <a:pt x="6231817" y="1624203"/>
                    <a:pt x="6189293" y="1678686"/>
                    <a:pt x="6137116" y="1678686"/>
                  </a:cubicBezTo>
                  <a:close/>
                </a:path>
              </a:pathLst>
            </a:custGeom>
            <a:solidFill>
              <a:srgbClr val="FFFFFF"/>
            </a:solidFill>
          </p:spPr>
          <p:txBody>
            <a:bodyPr/>
            <a:lstStyle/>
            <a:p>
              <a:endParaRPr lang="en-US"/>
            </a:p>
          </p:txBody>
        </p:sp>
      </p:grpSp>
      <p:sp>
        <p:nvSpPr>
          <p:cNvPr id="57" name="TextBox 57"/>
          <p:cNvSpPr txBox="1"/>
          <p:nvPr/>
        </p:nvSpPr>
        <p:spPr>
          <a:xfrm>
            <a:off x="13538014" y="4086022"/>
            <a:ext cx="4405645" cy="596900"/>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System Testing</a:t>
            </a:r>
          </a:p>
        </p:txBody>
      </p:sp>
      <p:sp>
        <p:nvSpPr>
          <p:cNvPr id="58" name="Freeform 58"/>
          <p:cNvSpPr/>
          <p:nvPr/>
        </p:nvSpPr>
        <p:spPr>
          <a:xfrm>
            <a:off x="12623055" y="5263524"/>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9" name="Group 59"/>
          <p:cNvGrpSpPr/>
          <p:nvPr/>
        </p:nvGrpSpPr>
        <p:grpSpPr>
          <a:xfrm>
            <a:off x="13252595" y="5263524"/>
            <a:ext cx="4691063" cy="1259110"/>
            <a:chOff x="0" y="0"/>
            <a:chExt cx="6254751" cy="1678813"/>
          </a:xfrm>
        </p:grpSpPr>
        <p:sp>
          <p:nvSpPr>
            <p:cNvPr id="60" name="Freeform 60"/>
            <p:cNvSpPr/>
            <p:nvPr/>
          </p:nvSpPr>
          <p:spPr>
            <a:xfrm>
              <a:off x="0" y="0"/>
              <a:ext cx="6254745" cy="1678813"/>
            </a:xfrm>
            <a:custGeom>
              <a:avLst/>
              <a:gdLst/>
              <a:ahLst/>
              <a:cxnLst/>
              <a:rect l="l" t="t" r="r" b="b"/>
              <a:pathLst>
                <a:path w="6254745" h="1678813">
                  <a:moveTo>
                    <a:pt x="6159791" y="1678813"/>
                  </a:moveTo>
                  <a:lnTo>
                    <a:pt x="94955" y="1678813"/>
                  </a:lnTo>
                  <a:cubicBezTo>
                    <a:pt x="42651" y="1678813"/>
                    <a:pt x="0" y="1624330"/>
                    <a:pt x="0" y="1557528"/>
                  </a:cubicBezTo>
                  <a:lnTo>
                    <a:pt x="0" y="121285"/>
                  </a:lnTo>
                  <a:cubicBezTo>
                    <a:pt x="0" y="54483"/>
                    <a:pt x="42651" y="0"/>
                    <a:pt x="94955" y="0"/>
                  </a:cubicBezTo>
                  <a:lnTo>
                    <a:pt x="6159791" y="0"/>
                  </a:lnTo>
                  <a:cubicBezTo>
                    <a:pt x="6212094" y="0"/>
                    <a:pt x="6254745" y="54483"/>
                    <a:pt x="6254745" y="121285"/>
                  </a:cubicBezTo>
                  <a:lnTo>
                    <a:pt x="6254745" y="1557401"/>
                  </a:lnTo>
                  <a:cubicBezTo>
                    <a:pt x="6254745" y="1624203"/>
                    <a:pt x="6212094" y="1678686"/>
                    <a:pt x="6159791" y="1678686"/>
                  </a:cubicBezTo>
                  <a:close/>
                </a:path>
              </a:pathLst>
            </a:custGeom>
            <a:solidFill>
              <a:srgbClr val="FFFFFF"/>
            </a:solidFill>
          </p:spPr>
          <p:txBody>
            <a:bodyPr/>
            <a:lstStyle/>
            <a:p>
              <a:endParaRPr lang="en-US"/>
            </a:p>
          </p:txBody>
        </p:sp>
      </p:grpSp>
      <p:sp>
        <p:nvSpPr>
          <p:cNvPr id="61" name="Freeform 61"/>
          <p:cNvSpPr/>
          <p:nvPr/>
        </p:nvSpPr>
        <p:spPr>
          <a:xfrm>
            <a:off x="12615269" y="6672993"/>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2" name="Group 62"/>
          <p:cNvGrpSpPr/>
          <p:nvPr/>
        </p:nvGrpSpPr>
        <p:grpSpPr>
          <a:xfrm>
            <a:off x="13244809" y="6672993"/>
            <a:ext cx="4698849" cy="1259110"/>
            <a:chOff x="0" y="0"/>
            <a:chExt cx="6265133" cy="1678813"/>
          </a:xfrm>
        </p:grpSpPr>
        <p:sp>
          <p:nvSpPr>
            <p:cNvPr id="63" name="Freeform 63"/>
            <p:cNvSpPr/>
            <p:nvPr/>
          </p:nvSpPr>
          <p:spPr>
            <a:xfrm>
              <a:off x="0" y="0"/>
              <a:ext cx="6265158" cy="1678813"/>
            </a:xfrm>
            <a:custGeom>
              <a:avLst/>
              <a:gdLst/>
              <a:ahLst/>
              <a:cxnLst/>
              <a:rect l="l" t="t" r="r" b="b"/>
              <a:pathLst>
                <a:path w="6265158" h="1678813">
                  <a:moveTo>
                    <a:pt x="6169948" y="1678813"/>
                  </a:moveTo>
                  <a:lnTo>
                    <a:pt x="95211" y="1678813"/>
                  </a:lnTo>
                  <a:cubicBezTo>
                    <a:pt x="42780" y="1678813"/>
                    <a:pt x="0" y="1624330"/>
                    <a:pt x="0" y="1557528"/>
                  </a:cubicBezTo>
                  <a:lnTo>
                    <a:pt x="0" y="121285"/>
                  </a:lnTo>
                  <a:cubicBezTo>
                    <a:pt x="0" y="54483"/>
                    <a:pt x="42780" y="0"/>
                    <a:pt x="95211" y="0"/>
                  </a:cubicBezTo>
                  <a:lnTo>
                    <a:pt x="6169948" y="0"/>
                  </a:lnTo>
                  <a:cubicBezTo>
                    <a:pt x="6222379" y="0"/>
                    <a:pt x="6265158" y="54483"/>
                    <a:pt x="6265158" y="121285"/>
                  </a:cubicBezTo>
                  <a:lnTo>
                    <a:pt x="6265158" y="1557401"/>
                  </a:lnTo>
                  <a:cubicBezTo>
                    <a:pt x="6265158" y="1624203"/>
                    <a:pt x="6222379" y="1678686"/>
                    <a:pt x="6169948" y="1678686"/>
                  </a:cubicBezTo>
                  <a:close/>
                </a:path>
              </a:pathLst>
            </a:custGeom>
            <a:solidFill>
              <a:srgbClr val="FFFFFF"/>
            </a:solidFill>
          </p:spPr>
          <p:txBody>
            <a:bodyPr/>
            <a:lstStyle/>
            <a:p>
              <a:endParaRPr lang="en-US"/>
            </a:p>
          </p:txBody>
        </p:sp>
      </p:grpSp>
      <p:sp>
        <p:nvSpPr>
          <p:cNvPr id="64" name="Freeform 64"/>
          <p:cNvSpPr/>
          <p:nvPr/>
        </p:nvSpPr>
        <p:spPr>
          <a:xfrm>
            <a:off x="12615269" y="8089583"/>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5" name="Group 65"/>
          <p:cNvGrpSpPr/>
          <p:nvPr/>
        </p:nvGrpSpPr>
        <p:grpSpPr>
          <a:xfrm>
            <a:off x="13244809" y="8089583"/>
            <a:ext cx="4698849" cy="1259110"/>
            <a:chOff x="0" y="0"/>
            <a:chExt cx="6265133" cy="1678813"/>
          </a:xfrm>
        </p:grpSpPr>
        <p:sp>
          <p:nvSpPr>
            <p:cNvPr id="66" name="Freeform 66"/>
            <p:cNvSpPr/>
            <p:nvPr/>
          </p:nvSpPr>
          <p:spPr>
            <a:xfrm>
              <a:off x="0" y="0"/>
              <a:ext cx="6265158" cy="1678813"/>
            </a:xfrm>
            <a:custGeom>
              <a:avLst/>
              <a:gdLst/>
              <a:ahLst/>
              <a:cxnLst/>
              <a:rect l="l" t="t" r="r" b="b"/>
              <a:pathLst>
                <a:path w="6265158" h="1678813">
                  <a:moveTo>
                    <a:pt x="6169948" y="1678813"/>
                  </a:moveTo>
                  <a:lnTo>
                    <a:pt x="95211" y="1678813"/>
                  </a:lnTo>
                  <a:cubicBezTo>
                    <a:pt x="42780" y="1678813"/>
                    <a:pt x="0" y="1624330"/>
                    <a:pt x="0" y="1557528"/>
                  </a:cubicBezTo>
                  <a:lnTo>
                    <a:pt x="0" y="121285"/>
                  </a:lnTo>
                  <a:cubicBezTo>
                    <a:pt x="0" y="54483"/>
                    <a:pt x="42780" y="0"/>
                    <a:pt x="95211" y="0"/>
                  </a:cubicBezTo>
                  <a:lnTo>
                    <a:pt x="6169948" y="0"/>
                  </a:lnTo>
                  <a:cubicBezTo>
                    <a:pt x="6222379" y="0"/>
                    <a:pt x="6265158" y="54483"/>
                    <a:pt x="6265158" y="121285"/>
                  </a:cubicBezTo>
                  <a:lnTo>
                    <a:pt x="6265158" y="1557401"/>
                  </a:lnTo>
                  <a:cubicBezTo>
                    <a:pt x="6265158" y="1624203"/>
                    <a:pt x="6222379" y="1678686"/>
                    <a:pt x="6169948" y="1678686"/>
                  </a:cubicBezTo>
                  <a:close/>
                </a:path>
              </a:pathLst>
            </a:custGeom>
            <a:solidFill>
              <a:srgbClr val="FFFFFF"/>
            </a:solidFill>
          </p:spPr>
          <p:txBody>
            <a:bodyPr/>
            <a:lstStyle/>
            <a:p>
              <a:endParaRPr lang="en-US"/>
            </a:p>
          </p:txBody>
        </p:sp>
      </p:grpSp>
      <p:sp>
        <p:nvSpPr>
          <p:cNvPr id="67" name="Freeform 67"/>
          <p:cNvSpPr/>
          <p:nvPr/>
        </p:nvSpPr>
        <p:spPr>
          <a:xfrm>
            <a:off x="6513774" y="8176742"/>
            <a:ext cx="1120140" cy="1120140"/>
          </a:xfrm>
          <a:custGeom>
            <a:avLst/>
            <a:gdLst/>
            <a:ahLst/>
            <a:cxnLst/>
            <a:rect l="l" t="t" r="r" b="b"/>
            <a:pathLst>
              <a:path w="1120140" h="1120140">
                <a:moveTo>
                  <a:pt x="0" y="0"/>
                </a:moveTo>
                <a:lnTo>
                  <a:pt x="1120140" y="0"/>
                </a:lnTo>
                <a:lnTo>
                  <a:pt x="1120140" y="1120140"/>
                </a:lnTo>
                <a:lnTo>
                  <a:pt x="0" y="11201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68" name="Freeform 68"/>
          <p:cNvSpPr/>
          <p:nvPr/>
        </p:nvSpPr>
        <p:spPr>
          <a:xfrm>
            <a:off x="12701950" y="5324251"/>
            <a:ext cx="1095375" cy="1095375"/>
          </a:xfrm>
          <a:custGeom>
            <a:avLst/>
            <a:gdLst/>
            <a:ahLst/>
            <a:cxnLst/>
            <a:rect l="l" t="t" r="r" b="b"/>
            <a:pathLst>
              <a:path w="1095375" h="1095375">
                <a:moveTo>
                  <a:pt x="0" y="0"/>
                </a:moveTo>
                <a:lnTo>
                  <a:pt x="1095375" y="0"/>
                </a:lnTo>
                <a:lnTo>
                  <a:pt x="1095375" y="1095375"/>
                </a:lnTo>
                <a:lnTo>
                  <a:pt x="0" y="109537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69" name="Freeform 69"/>
          <p:cNvSpPr/>
          <p:nvPr/>
        </p:nvSpPr>
        <p:spPr>
          <a:xfrm>
            <a:off x="12725484" y="3908561"/>
            <a:ext cx="1095375" cy="1095375"/>
          </a:xfrm>
          <a:custGeom>
            <a:avLst/>
            <a:gdLst/>
            <a:ahLst/>
            <a:cxnLst/>
            <a:rect l="l" t="t" r="r" b="b"/>
            <a:pathLst>
              <a:path w="1095375" h="1095375">
                <a:moveTo>
                  <a:pt x="0" y="0"/>
                </a:moveTo>
                <a:lnTo>
                  <a:pt x="1095375" y="0"/>
                </a:lnTo>
                <a:lnTo>
                  <a:pt x="1095375" y="1095375"/>
                </a:lnTo>
                <a:lnTo>
                  <a:pt x="0" y="1095375"/>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70" name="Freeform 70"/>
          <p:cNvSpPr/>
          <p:nvPr/>
        </p:nvSpPr>
        <p:spPr>
          <a:xfrm>
            <a:off x="12725484" y="6760759"/>
            <a:ext cx="1095375" cy="1095375"/>
          </a:xfrm>
          <a:custGeom>
            <a:avLst/>
            <a:gdLst/>
            <a:ahLst/>
            <a:cxnLst/>
            <a:rect l="l" t="t" r="r" b="b"/>
            <a:pathLst>
              <a:path w="1095375" h="1095375">
                <a:moveTo>
                  <a:pt x="0" y="0"/>
                </a:moveTo>
                <a:lnTo>
                  <a:pt x="1095375" y="0"/>
                </a:lnTo>
                <a:lnTo>
                  <a:pt x="1095375" y="1095375"/>
                </a:lnTo>
                <a:lnTo>
                  <a:pt x="0" y="109537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71" name="Freeform 71"/>
          <p:cNvSpPr/>
          <p:nvPr/>
        </p:nvSpPr>
        <p:spPr>
          <a:xfrm>
            <a:off x="12725484" y="2518144"/>
            <a:ext cx="1095375" cy="1095375"/>
          </a:xfrm>
          <a:custGeom>
            <a:avLst/>
            <a:gdLst/>
            <a:ahLst/>
            <a:cxnLst/>
            <a:rect l="l" t="t" r="r" b="b"/>
            <a:pathLst>
              <a:path w="1095375" h="1095375">
                <a:moveTo>
                  <a:pt x="0" y="0"/>
                </a:moveTo>
                <a:lnTo>
                  <a:pt x="1095375" y="0"/>
                </a:lnTo>
                <a:lnTo>
                  <a:pt x="1095375" y="1095375"/>
                </a:lnTo>
                <a:lnTo>
                  <a:pt x="0" y="1095375"/>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US"/>
          </a:p>
        </p:txBody>
      </p:sp>
      <p:sp>
        <p:nvSpPr>
          <p:cNvPr id="72" name="Freeform 72"/>
          <p:cNvSpPr/>
          <p:nvPr/>
        </p:nvSpPr>
        <p:spPr>
          <a:xfrm>
            <a:off x="12701950" y="8143934"/>
            <a:ext cx="1095375" cy="1095375"/>
          </a:xfrm>
          <a:custGeom>
            <a:avLst/>
            <a:gdLst/>
            <a:ahLst/>
            <a:cxnLst/>
            <a:rect l="l" t="t" r="r" b="b"/>
            <a:pathLst>
              <a:path w="1095375" h="1095375">
                <a:moveTo>
                  <a:pt x="0" y="0"/>
                </a:moveTo>
                <a:lnTo>
                  <a:pt x="1095375" y="0"/>
                </a:lnTo>
                <a:lnTo>
                  <a:pt x="1095375" y="1095376"/>
                </a:lnTo>
                <a:lnTo>
                  <a:pt x="0" y="109537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US"/>
          </a:p>
        </p:txBody>
      </p:sp>
      <p:sp>
        <p:nvSpPr>
          <p:cNvPr id="73" name="TextBox 73"/>
          <p:cNvSpPr txBox="1"/>
          <p:nvPr/>
        </p:nvSpPr>
        <p:spPr>
          <a:xfrm>
            <a:off x="7757739" y="2679164"/>
            <a:ext cx="4102222" cy="1019401"/>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Data Visualization</a:t>
            </a:r>
          </a:p>
        </p:txBody>
      </p:sp>
      <p:sp>
        <p:nvSpPr>
          <p:cNvPr id="74" name="TextBox 74"/>
          <p:cNvSpPr txBox="1"/>
          <p:nvPr/>
        </p:nvSpPr>
        <p:spPr>
          <a:xfrm>
            <a:off x="2974903" y="410221"/>
            <a:ext cx="12338194" cy="1497641"/>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Table Of Content</a:t>
            </a:r>
          </a:p>
        </p:txBody>
      </p:sp>
      <p:sp>
        <p:nvSpPr>
          <p:cNvPr id="75" name="TextBox 75"/>
          <p:cNvSpPr txBox="1"/>
          <p:nvPr/>
        </p:nvSpPr>
        <p:spPr>
          <a:xfrm>
            <a:off x="1471210" y="2587411"/>
            <a:ext cx="3837493" cy="1019401"/>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Abstract</a:t>
            </a:r>
          </a:p>
        </p:txBody>
      </p:sp>
      <p:sp>
        <p:nvSpPr>
          <p:cNvPr id="76" name="TextBox 76"/>
          <p:cNvSpPr txBox="1"/>
          <p:nvPr/>
        </p:nvSpPr>
        <p:spPr>
          <a:xfrm>
            <a:off x="1564372" y="5373676"/>
            <a:ext cx="4345525" cy="1029564"/>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Problem Statement</a:t>
            </a:r>
          </a:p>
        </p:txBody>
      </p:sp>
      <p:sp>
        <p:nvSpPr>
          <p:cNvPr id="77" name="TextBox 77"/>
          <p:cNvSpPr txBox="1"/>
          <p:nvPr/>
        </p:nvSpPr>
        <p:spPr>
          <a:xfrm>
            <a:off x="1451581" y="6805258"/>
            <a:ext cx="4345525" cy="1029564"/>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Project Objectives</a:t>
            </a:r>
          </a:p>
        </p:txBody>
      </p:sp>
      <p:sp>
        <p:nvSpPr>
          <p:cNvPr id="78" name="TextBox 78"/>
          <p:cNvSpPr txBox="1"/>
          <p:nvPr/>
        </p:nvSpPr>
        <p:spPr>
          <a:xfrm>
            <a:off x="1538732" y="8229391"/>
            <a:ext cx="4345525" cy="1029564"/>
          </a:xfrm>
          <a:prstGeom prst="rect">
            <a:avLst/>
          </a:prstGeom>
        </p:spPr>
        <p:txBody>
          <a:bodyPr lIns="0" tIns="0" rIns="0" bIns="0" rtlCol="0" anchor="t">
            <a:spAutoFit/>
          </a:bodyPr>
          <a:lstStyle/>
          <a:p>
            <a:pPr algn="ctr">
              <a:lnSpc>
                <a:spcPts val="4900"/>
              </a:lnSpc>
            </a:pPr>
            <a:r>
              <a:rPr lang="en-US" sz="3500" b="1" dirty="0">
                <a:solidFill>
                  <a:srgbClr val="000000"/>
                </a:solidFill>
                <a:latin typeface="Quicksand Bold"/>
                <a:ea typeface="Quicksand Bold"/>
                <a:cs typeface="Quicksand Bold"/>
                <a:sym typeface="Quicksand Bold"/>
              </a:rPr>
              <a:t>Dataset Overview</a:t>
            </a:r>
          </a:p>
        </p:txBody>
      </p:sp>
      <p:sp>
        <p:nvSpPr>
          <p:cNvPr id="79" name="TextBox 79"/>
          <p:cNvSpPr txBox="1"/>
          <p:nvPr/>
        </p:nvSpPr>
        <p:spPr>
          <a:xfrm>
            <a:off x="13822090" y="2436864"/>
            <a:ext cx="3837493" cy="1216025"/>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Database Implementation</a:t>
            </a:r>
          </a:p>
        </p:txBody>
      </p:sp>
      <p:sp>
        <p:nvSpPr>
          <p:cNvPr id="80" name="TextBox 80"/>
          <p:cNvSpPr txBox="1"/>
          <p:nvPr/>
        </p:nvSpPr>
        <p:spPr>
          <a:xfrm>
            <a:off x="13626844" y="5197472"/>
            <a:ext cx="3988251" cy="1216025"/>
          </a:xfrm>
          <a:prstGeom prst="rect">
            <a:avLst/>
          </a:prstGeom>
        </p:spPr>
        <p:txBody>
          <a:bodyPr lIns="0" tIns="0" rIns="0" bIns="0" rtlCol="0" anchor="t">
            <a:spAutoFit/>
          </a:bodyPr>
          <a:lstStyle/>
          <a:p>
            <a:pPr algn="ctr">
              <a:lnSpc>
                <a:spcPts val="4900"/>
              </a:lnSpc>
            </a:pPr>
            <a:r>
              <a:rPr lang="en-US" sz="3500" b="1" dirty="0">
                <a:solidFill>
                  <a:srgbClr val="000000"/>
                </a:solidFill>
                <a:latin typeface="Quicksand Bold"/>
                <a:ea typeface="Quicksand Bold"/>
                <a:cs typeface="Quicksand Bold"/>
                <a:sym typeface="Quicksand Bold"/>
              </a:rPr>
              <a:t>System Installation</a:t>
            </a:r>
          </a:p>
        </p:txBody>
      </p:sp>
      <p:sp>
        <p:nvSpPr>
          <p:cNvPr id="81" name="TextBox 81"/>
          <p:cNvSpPr txBox="1"/>
          <p:nvPr/>
        </p:nvSpPr>
        <p:spPr>
          <a:xfrm>
            <a:off x="13538014" y="6689352"/>
            <a:ext cx="4345525" cy="1144905"/>
          </a:xfrm>
          <a:prstGeom prst="rect">
            <a:avLst/>
          </a:prstGeom>
        </p:spPr>
        <p:txBody>
          <a:bodyPr lIns="0" tIns="0" rIns="0" bIns="0" rtlCol="0" anchor="t">
            <a:spAutoFit/>
          </a:bodyPr>
          <a:lstStyle/>
          <a:p>
            <a:pPr algn="ctr">
              <a:lnSpc>
                <a:spcPts val="4620"/>
              </a:lnSpc>
            </a:pPr>
            <a:r>
              <a:rPr lang="en-US" sz="3300" b="1">
                <a:solidFill>
                  <a:srgbClr val="000000"/>
                </a:solidFill>
                <a:latin typeface="Quicksand Bold"/>
                <a:ea typeface="Quicksand Bold"/>
                <a:cs typeface="Quicksand Bold"/>
                <a:sym typeface="Quicksand Bold"/>
              </a:rPr>
              <a:t>Conclusion &amp; </a:t>
            </a:r>
          </a:p>
          <a:p>
            <a:pPr algn="ctr">
              <a:lnSpc>
                <a:spcPts val="4620"/>
              </a:lnSpc>
            </a:pPr>
            <a:r>
              <a:rPr lang="en-US" sz="3300" b="1">
                <a:solidFill>
                  <a:srgbClr val="000000"/>
                </a:solidFill>
                <a:latin typeface="Quicksand Bold"/>
                <a:ea typeface="Quicksand Bold"/>
                <a:cs typeface="Quicksand Bold"/>
                <a:sym typeface="Quicksand Bold"/>
              </a:rPr>
              <a:t>Future Work</a:t>
            </a:r>
          </a:p>
        </p:txBody>
      </p:sp>
      <p:sp>
        <p:nvSpPr>
          <p:cNvPr id="82" name="TextBox 82"/>
          <p:cNvSpPr txBox="1"/>
          <p:nvPr/>
        </p:nvSpPr>
        <p:spPr>
          <a:xfrm>
            <a:off x="13521179" y="8339821"/>
            <a:ext cx="4345525" cy="596900"/>
          </a:xfrm>
          <a:prstGeom prst="rect">
            <a:avLst/>
          </a:prstGeom>
        </p:spPr>
        <p:txBody>
          <a:bodyPr lIns="0" tIns="0" rIns="0" bIns="0" rtlCol="0" anchor="t">
            <a:spAutoFit/>
          </a:bodyPr>
          <a:lstStyle/>
          <a:p>
            <a:pPr algn="ctr">
              <a:lnSpc>
                <a:spcPts val="4900"/>
              </a:lnSpc>
            </a:pPr>
            <a:r>
              <a:rPr lang="en-US" sz="3500" b="1" dirty="0">
                <a:solidFill>
                  <a:srgbClr val="000000"/>
                </a:solidFill>
                <a:latin typeface="Quicksand Bold"/>
                <a:ea typeface="Quicksand Bold"/>
                <a:cs typeface="Quicksand Bold"/>
                <a:sym typeface="Quicksand Bold"/>
              </a:rPr>
              <a:t>References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5" y="15493"/>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116605"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40591"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
        <p:nvSpPr>
          <p:cNvPr id="9" name="TextBox 9"/>
          <p:cNvSpPr txBox="1"/>
          <p:nvPr/>
        </p:nvSpPr>
        <p:spPr>
          <a:xfrm>
            <a:off x="27848" y="-16610"/>
            <a:ext cx="1453634" cy="484401"/>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0" name="TextBox 10"/>
          <p:cNvSpPr txBox="1"/>
          <p:nvPr/>
        </p:nvSpPr>
        <p:spPr>
          <a:xfrm>
            <a:off x="1752600" y="134637"/>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grpSp>
        <p:nvGrpSpPr>
          <p:cNvPr id="11" name="Group 11"/>
          <p:cNvGrpSpPr/>
          <p:nvPr/>
        </p:nvGrpSpPr>
        <p:grpSpPr>
          <a:xfrm>
            <a:off x="3200400" y="1634438"/>
            <a:ext cx="11267031" cy="5797366"/>
            <a:chOff x="0" y="0"/>
            <a:chExt cx="15022708" cy="7729821"/>
          </a:xfrm>
        </p:grpSpPr>
        <p:sp>
          <p:nvSpPr>
            <p:cNvPr id="12" name="Freeform 12" descr="A screenshot of a computer  AI-generated content may be incorrect."/>
            <p:cNvSpPr/>
            <p:nvPr/>
          </p:nvSpPr>
          <p:spPr>
            <a:xfrm>
              <a:off x="0" y="0"/>
              <a:ext cx="15022703" cy="7729855"/>
            </a:xfrm>
            <a:custGeom>
              <a:avLst/>
              <a:gdLst/>
              <a:ahLst/>
              <a:cxnLst/>
              <a:rect l="l" t="t" r="r" b="b"/>
              <a:pathLst>
                <a:path w="15022703" h="7729855">
                  <a:moveTo>
                    <a:pt x="0" y="0"/>
                  </a:moveTo>
                  <a:lnTo>
                    <a:pt x="15022703" y="0"/>
                  </a:lnTo>
                  <a:lnTo>
                    <a:pt x="15022703" y="7729855"/>
                  </a:lnTo>
                  <a:lnTo>
                    <a:pt x="0" y="7729855"/>
                  </a:lnTo>
                  <a:lnTo>
                    <a:pt x="0" y="0"/>
                  </a:lnTo>
                  <a:close/>
                </a:path>
              </a:pathLst>
            </a:custGeom>
            <a:blipFill>
              <a:blip r:embed="rId10"/>
              <a:stretch>
                <a:fillRect l="-2967" r="-2967"/>
              </a:stretch>
            </a:blipFill>
          </p:spPr>
          <p:txBody>
            <a:bodyPr/>
            <a:lstStyle/>
            <a:p>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088200" y="517648"/>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34309" y="517648"/>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
        <p:nvSpPr>
          <p:cNvPr id="9" name="TextBox 9"/>
          <p:cNvSpPr txBox="1"/>
          <p:nvPr/>
        </p:nvSpPr>
        <p:spPr>
          <a:xfrm>
            <a:off x="27848" y="-25837"/>
            <a:ext cx="1453634" cy="476250"/>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0" name="TextBox 10"/>
          <p:cNvSpPr txBox="1"/>
          <p:nvPr/>
        </p:nvSpPr>
        <p:spPr>
          <a:xfrm>
            <a:off x="1752600" y="107513"/>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grpSp>
        <p:nvGrpSpPr>
          <p:cNvPr id="11" name="Group 11"/>
          <p:cNvGrpSpPr/>
          <p:nvPr/>
        </p:nvGrpSpPr>
        <p:grpSpPr>
          <a:xfrm>
            <a:off x="3207299" y="1655211"/>
            <a:ext cx="11275562" cy="5776593"/>
            <a:chOff x="0" y="0"/>
            <a:chExt cx="15034083" cy="7702124"/>
          </a:xfrm>
        </p:grpSpPr>
        <p:sp>
          <p:nvSpPr>
            <p:cNvPr id="12" name="Freeform 12" descr="A screenshot of a login page  AI-generated content may be incorrect."/>
            <p:cNvSpPr/>
            <p:nvPr/>
          </p:nvSpPr>
          <p:spPr>
            <a:xfrm>
              <a:off x="0" y="0"/>
              <a:ext cx="15034133" cy="7702169"/>
            </a:xfrm>
            <a:custGeom>
              <a:avLst/>
              <a:gdLst/>
              <a:ahLst/>
              <a:cxnLst/>
              <a:rect l="l" t="t" r="r" b="b"/>
              <a:pathLst>
                <a:path w="15034133" h="7702169">
                  <a:moveTo>
                    <a:pt x="0" y="0"/>
                  </a:moveTo>
                  <a:lnTo>
                    <a:pt x="15034133" y="0"/>
                  </a:lnTo>
                  <a:lnTo>
                    <a:pt x="15034133" y="7702169"/>
                  </a:lnTo>
                  <a:lnTo>
                    <a:pt x="0" y="7702169"/>
                  </a:lnTo>
                  <a:lnTo>
                    <a:pt x="0" y="0"/>
                  </a:lnTo>
                  <a:close/>
                </a:path>
              </a:pathLst>
            </a:custGeom>
            <a:blipFill>
              <a:blip r:embed="rId10"/>
              <a:stretch>
                <a:fillRect l="-5383" r="-5383"/>
              </a:stretch>
            </a:blipFill>
          </p:spPr>
          <p:txBody>
            <a:bodyPr/>
            <a:lstStyle/>
            <a:p>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088200" y="517648"/>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12186" y="517648"/>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
        <p:nvSpPr>
          <p:cNvPr id="9" name="TextBox 9"/>
          <p:cNvSpPr txBox="1"/>
          <p:nvPr/>
        </p:nvSpPr>
        <p:spPr>
          <a:xfrm>
            <a:off x="45991" y="-63503"/>
            <a:ext cx="1453634" cy="476250"/>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0" name="TextBox 10"/>
          <p:cNvSpPr txBox="1"/>
          <p:nvPr/>
        </p:nvSpPr>
        <p:spPr>
          <a:xfrm>
            <a:off x="1752600" y="125676"/>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grpSp>
        <p:nvGrpSpPr>
          <p:cNvPr id="11" name="Group 11"/>
          <p:cNvGrpSpPr/>
          <p:nvPr/>
        </p:nvGrpSpPr>
        <p:grpSpPr>
          <a:xfrm>
            <a:off x="3276600" y="1672916"/>
            <a:ext cx="11256462" cy="5776592"/>
            <a:chOff x="0" y="0"/>
            <a:chExt cx="15008616" cy="7702123"/>
          </a:xfrm>
        </p:grpSpPr>
        <p:sp>
          <p:nvSpPr>
            <p:cNvPr id="12" name="Freeform 12" descr="A screenshot of a login form  AI-generated content may be incorrect."/>
            <p:cNvSpPr/>
            <p:nvPr/>
          </p:nvSpPr>
          <p:spPr>
            <a:xfrm>
              <a:off x="0" y="0"/>
              <a:ext cx="15008606" cy="7702169"/>
            </a:xfrm>
            <a:custGeom>
              <a:avLst/>
              <a:gdLst/>
              <a:ahLst/>
              <a:cxnLst/>
              <a:rect l="l" t="t" r="r" b="b"/>
              <a:pathLst>
                <a:path w="15008606" h="7702169">
                  <a:moveTo>
                    <a:pt x="0" y="0"/>
                  </a:moveTo>
                  <a:lnTo>
                    <a:pt x="15008606" y="0"/>
                  </a:lnTo>
                  <a:lnTo>
                    <a:pt x="15008606" y="7702169"/>
                  </a:lnTo>
                  <a:lnTo>
                    <a:pt x="0" y="7702169"/>
                  </a:lnTo>
                  <a:lnTo>
                    <a:pt x="0" y="0"/>
                  </a:lnTo>
                  <a:close/>
                </a:path>
              </a:pathLst>
            </a:custGeom>
            <a:blipFill>
              <a:blip r:embed="rId10"/>
              <a:stretch>
                <a:fillRect l="-3171" r="-3171"/>
              </a:stretch>
            </a:blipFill>
          </p:spPr>
          <p:txBody>
            <a:bodyPr/>
            <a:lstStyle/>
            <a:p>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5" y="15493"/>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116605"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18468"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
        <p:nvSpPr>
          <p:cNvPr id="9" name="TextBox 9"/>
          <p:cNvSpPr txBox="1"/>
          <p:nvPr/>
        </p:nvSpPr>
        <p:spPr>
          <a:xfrm>
            <a:off x="27848" y="-16610"/>
            <a:ext cx="1453634" cy="484401"/>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0" name="TextBox 10"/>
          <p:cNvSpPr txBox="1"/>
          <p:nvPr/>
        </p:nvSpPr>
        <p:spPr>
          <a:xfrm>
            <a:off x="1752600" y="134637"/>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grpSp>
        <p:nvGrpSpPr>
          <p:cNvPr id="11" name="Group 11"/>
          <p:cNvGrpSpPr/>
          <p:nvPr/>
        </p:nvGrpSpPr>
        <p:grpSpPr>
          <a:xfrm>
            <a:off x="3276600" y="1625680"/>
            <a:ext cx="11125200" cy="5806123"/>
            <a:chOff x="0" y="0"/>
            <a:chExt cx="14833600" cy="7741497"/>
          </a:xfrm>
        </p:grpSpPr>
        <p:sp>
          <p:nvSpPr>
            <p:cNvPr id="12" name="Freeform 12" descr="A screenshot of a computer  AI-generated content may be incorrect."/>
            <p:cNvSpPr/>
            <p:nvPr/>
          </p:nvSpPr>
          <p:spPr>
            <a:xfrm>
              <a:off x="0" y="0"/>
              <a:ext cx="14833600" cy="7741539"/>
            </a:xfrm>
            <a:custGeom>
              <a:avLst/>
              <a:gdLst/>
              <a:ahLst/>
              <a:cxnLst/>
              <a:rect l="l" t="t" r="r" b="b"/>
              <a:pathLst>
                <a:path w="14833600" h="7741539">
                  <a:moveTo>
                    <a:pt x="0" y="0"/>
                  </a:moveTo>
                  <a:lnTo>
                    <a:pt x="14833600" y="0"/>
                  </a:lnTo>
                  <a:lnTo>
                    <a:pt x="14833600" y="7741539"/>
                  </a:lnTo>
                  <a:lnTo>
                    <a:pt x="0" y="7741539"/>
                  </a:lnTo>
                  <a:lnTo>
                    <a:pt x="0" y="0"/>
                  </a:lnTo>
                  <a:close/>
                </a:path>
              </a:pathLst>
            </a:custGeom>
            <a:blipFill>
              <a:blip r:embed="rId10"/>
              <a:stretch>
                <a:fillRect l="-2910" r="-2910"/>
              </a:stretch>
            </a:blipFill>
          </p:spPr>
          <p:txBody>
            <a:bodyP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5" y="15493"/>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116605"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62714"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grpSp>
        <p:nvGrpSpPr>
          <p:cNvPr id="9" name="Group 9"/>
          <p:cNvGrpSpPr/>
          <p:nvPr/>
        </p:nvGrpSpPr>
        <p:grpSpPr>
          <a:xfrm>
            <a:off x="3352800" y="1624261"/>
            <a:ext cx="10896600" cy="5717509"/>
            <a:chOff x="0" y="0"/>
            <a:chExt cx="14528800" cy="7623345"/>
          </a:xfrm>
        </p:grpSpPr>
        <p:sp>
          <p:nvSpPr>
            <p:cNvPr id="10" name="Freeform 10"/>
            <p:cNvSpPr/>
            <p:nvPr/>
          </p:nvSpPr>
          <p:spPr>
            <a:xfrm>
              <a:off x="0" y="0"/>
              <a:ext cx="14528800" cy="7623302"/>
            </a:xfrm>
            <a:custGeom>
              <a:avLst/>
              <a:gdLst/>
              <a:ahLst/>
              <a:cxnLst/>
              <a:rect l="l" t="t" r="r" b="b"/>
              <a:pathLst>
                <a:path w="14528800" h="7623302">
                  <a:moveTo>
                    <a:pt x="0" y="0"/>
                  </a:moveTo>
                  <a:lnTo>
                    <a:pt x="14528800" y="0"/>
                  </a:lnTo>
                  <a:lnTo>
                    <a:pt x="14528800" y="7623302"/>
                  </a:lnTo>
                  <a:lnTo>
                    <a:pt x="0" y="7623302"/>
                  </a:lnTo>
                  <a:lnTo>
                    <a:pt x="0" y="0"/>
                  </a:lnTo>
                  <a:close/>
                </a:path>
              </a:pathLst>
            </a:custGeom>
            <a:blipFill>
              <a:blip r:embed="rId10"/>
              <a:stretch>
                <a:fillRect t="-8842" b="-8842"/>
              </a:stretch>
            </a:blipFill>
          </p:spPr>
          <p:txBody>
            <a:bodyPr/>
            <a:lstStyle/>
            <a:p>
              <a:endParaRPr lang="en-US"/>
            </a:p>
          </p:txBody>
        </p:sp>
      </p:grpSp>
      <p:sp>
        <p:nvSpPr>
          <p:cNvPr id="11" name="TextBox 11"/>
          <p:cNvSpPr txBox="1"/>
          <p:nvPr/>
        </p:nvSpPr>
        <p:spPr>
          <a:xfrm>
            <a:off x="27848" y="-16610"/>
            <a:ext cx="1453634" cy="484401"/>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2" name="TextBox 12"/>
          <p:cNvSpPr txBox="1"/>
          <p:nvPr/>
        </p:nvSpPr>
        <p:spPr>
          <a:xfrm>
            <a:off x="1752600" y="134637"/>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5" y="15493"/>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116605"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40591"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grpSp>
        <p:nvGrpSpPr>
          <p:cNvPr id="9" name="Group 9"/>
          <p:cNvGrpSpPr/>
          <p:nvPr/>
        </p:nvGrpSpPr>
        <p:grpSpPr>
          <a:xfrm>
            <a:off x="3276600" y="1585912"/>
            <a:ext cx="11201400" cy="5845891"/>
            <a:chOff x="0" y="0"/>
            <a:chExt cx="14935200" cy="7794521"/>
          </a:xfrm>
        </p:grpSpPr>
        <p:sp>
          <p:nvSpPr>
            <p:cNvPr id="10" name="Freeform 10"/>
            <p:cNvSpPr/>
            <p:nvPr/>
          </p:nvSpPr>
          <p:spPr>
            <a:xfrm>
              <a:off x="0" y="0"/>
              <a:ext cx="14935200" cy="7794498"/>
            </a:xfrm>
            <a:custGeom>
              <a:avLst/>
              <a:gdLst/>
              <a:ahLst/>
              <a:cxnLst/>
              <a:rect l="l" t="t" r="r" b="b"/>
              <a:pathLst>
                <a:path w="14935200" h="7794498">
                  <a:moveTo>
                    <a:pt x="0" y="0"/>
                  </a:moveTo>
                  <a:lnTo>
                    <a:pt x="14935200" y="0"/>
                  </a:lnTo>
                  <a:lnTo>
                    <a:pt x="14935200" y="7794498"/>
                  </a:lnTo>
                  <a:lnTo>
                    <a:pt x="0" y="7794498"/>
                  </a:lnTo>
                  <a:lnTo>
                    <a:pt x="0" y="0"/>
                  </a:lnTo>
                  <a:close/>
                </a:path>
              </a:pathLst>
            </a:custGeom>
            <a:blipFill>
              <a:blip r:embed="rId10"/>
              <a:stretch>
                <a:fillRect l="-4935" r="-4935"/>
              </a:stretch>
            </a:blipFill>
          </p:spPr>
          <p:txBody>
            <a:bodyPr/>
            <a:lstStyle/>
            <a:p>
              <a:endParaRPr lang="en-US"/>
            </a:p>
          </p:txBody>
        </p:sp>
      </p:grpSp>
      <p:sp>
        <p:nvSpPr>
          <p:cNvPr id="11" name="TextBox 11"/>
          <p:cNvSpPr txBox="1"/>
          <p:nvPr/>
        </p:nvSpPr>
        <p:spPr>
          <a:xfrm>
            <a:off x="27848" y="-16610"/>
            <a:ext cx="1210284" cy="415163"/>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2" name="TextBox 12"/>
          <p:cNvSpPr txBox="1"/>
          <p:nvPr/>
        </p:nvSpPr>
        <p:spPr>
          <a:xfrm>
            <a:off x="1447800" y="116740"/>
            <a:ext cx="1524000" cy="352374"/>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5" y="15493"/>
            <a:ext cx="6110478" cy="665018"/>
          </a:xfrm>
          <a:custGeom>
            <a:avLst/>
            <a:gdLst/>
            <a:ahLst/>
            <a:cxnLst/>
            <a:rect l="l" t="t" r="r" b="b"/>
            <a:pathLst>
              <a:path w="6110478" h="665018">
                <a:moveTo>
                  <a:pt x="0" y="0"/>
                </a:moveTo>
                <a:lnTo>
                  <a:pt x="6110478" y="0"/>
                </a:lnTo>
                <a:lnTo>
                  <a:pt x="6110478" y="665018"/>
                </a:lnTo>
                <a:lnTo>
                  <a:pt x="0" y="665018"/>
                </a:lnTo>
                <a:lnTo>
                  <a:pt x="0" y="0"/>
                </a:lnTo>
                <a:close/>
              </a:path>
            </a:pathLst>
          </a:custGeom>
          <a:blipFill>
            <a:blip r:embed="rId2">
              <a:extLst>
                <a:ext uri="{96DAC541-7B7A-43D3-8B79-37D633B846F1}">
                  <asvg:svgBlip xmlns:asvg="http://schemas.microsoft.com/office/drawing/2016/SVG/main" r:embed="rId3"/>
                </a:ext>
              </a:extLst>
            </a:blip>
            <a:stretch>
              <a:fillRect l="-9002" r="-9002"/>
            </a:stretch>
          </a:blipFill>
        </p:spPr>
        <p:txBody>
          <a:bodyPr/>
          <a:lstStyle/>
          <a:p>
            <a:endParaRPr lang="en-US"/>
          </a:p>
        </p:txBody>
      </p:sp>
      <p:sp>
        <p:nvSpPr>
          <p:cNvPr id="3" name="Freeform 3"/>
          <p:cNvSpPr/>
          <p:nvPr/>
        </p:nvSpPr>
        <p:spPr>
          <a:xfrm>
            <a:off x="6116605"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4" name="Freeform 4"/>
          <p:cNvSpPr/>
          <p:nvPr/>
        </p:nvSpPr>
        <p:spPr>
          <a:xfrm>
            <a:off x="9440591" y="533141"/>
            <a:ext cx="6110478" cy="147370"/>
          </a:xfrm>
          <a:custGeom>
            <a:avLst/>
            <a:gdLst/>
            <a:ahLst/>
            <a:cxnLst/>
            <a:rect l="l" t="t" r="r" b="b"/>
            <a:pathLst>
              <a:path w="6110478" h="147370">
                <a:moveTo>
                  <a:pt x="0" y="0"/>
                </a:moveTo>
                <a:lnTo>
                  <a:pt x="6110478" y="0"/>
                </a:lnTo>
                <a:lnTo>
                  <a:pt x="6110478" y="147370"/>
                </a:lnTo>
                <a:lnTo>
                  <a:pt x="0" y="147370"/>
                </a:lnTo>
                <a:lnTo>
                  <a:pt x="0" y="0"/>
                </a:lnTo>
                <a:close/>
              </a:path>
            </a:pathLst>
          </a:custGeom>
          <a:blipFill>
            <a:blip r:embed="rId2">
              <a:extLst>
                <a:ext uri="{96DAC541-7B7A-43D3-8B79-37D633B846F1}">
                  <asvg:svgBlip xmlns:asvg="http://schemas.microsoft.com/office/drawing/2016/SVG/main" r:embed="rId3"/>
                </a:ext>
              </a:extLst>
            </a:blip>
            <a:stretch>
              <a:fillRect t="-143754" b="-143754"/>
            </a:stretch>
          </a:blipFill>
        </p:spPr>
        <p:txBody>
          <a:bodyPr/>
          <a:lstStyle/>
          <a:p>
            <a:endParaRPr lang="en-US"/>
          </a:p>
        </p:txBody>
      </p:sp>
      <p:sp>
        <p:nvSpPr>
          <p:cNvPr id="5" name="Freeform 5"/>
          <p:cNvSpPr/>
          <p:nvPr/>
        </p:nvSpPr>
        <p:spPr>
          <a:xfrm>
            <a:off x="358500" y="9740315"/>
            <a:ext cx="11822888" cy="592375"/>
          </a:xfrm>
          <a:custGeom>
            <a:avLst/>
            <a:gdLst/>
            <a:ahLst/>
            <a:cxnLst/>
            <a:rect l="l" t="t" r="r" b="b"/>
            <a:pathLst>
              <a:path w="11822888" h="592375">
                <a:moveTo>
                  <a:pt x="0" y="0"/>
                </a:moveTo>
                <a:lnTo>
                  <a:pt x="11822888" y="0"/>
                </a:lnTo>
                <a:lnTo>
                  <a:pt x="11822888" y="592375"/>
                </a:lnTo>
                <a:lnTo>
                  <a:pt x="0" y="592375"/>
                </a:lnTo>
                <a:lnTo>
                  <a:pt x="0" y="0"/>
                </a:lnTo>
                <a:close/>
              </a:path>
            </a:pathLst>
          </a:custGeom>
          <a:blipFill>
            <a:blip r:embed="rId4">
              <a:extLst>
                <a:ext uri="{96DAC541-7B7A-43D3-8B79-37D633B846F1}">
                  <asvg:svgBlip xmlns:asvg="http://schemas.microsoft.com/office/drawing/2016/SVG/main" r:embed="rId5"/>
                </a:ext>
              </a:extLst>
            </a:blip>
            <a:stretch>
              <a:fillRect t="-619" b="-619"/>
            </a:stretch>
          </a:blipFill>
        </p:spPr>
        <p:txBody>
          <a:bodyPr/>
          <a:lstStyle/>
          <a:p>
            <a:endParaRPr lang="en-US"/>
          </a:p>
        </p:txBody>
      </p:sp>
      <p:sp>
        <p:nvSpPr>
          <p:cNvPr id="6" name="Freeform 6"/>
          <p:cNvSpPr/>
          <p:nvPr/>
        </p:nvSpPr>
        <p:spPr>
          <a:xfrm>
            <a:off x="27848" y="9884976"/>
            <a:ext cx="410434" cy="412311"/>
          </a:xfrm>
          <a:custGeom>
            <a:avLst/>
            <a:gdLst/>
            <a:ahLst/>
            <a:cxnLst/>
            <a:rect l="l" t="t" r="r" b="b"/>
            <a:pathLst>
              <a:path w="410434" h="412311">
                <a:moveTo>
                  <a:pt x="0" y="0"/>
                </a:moveTo>
                <a:lnTo>
                  <a:pt x="410434" y="0"/>
                </a:lnTo>
                <a:lnTo>
                  <a:pt x="410434"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832426" r="-832426"/>
            </a:stretch>
          </a:blipFill>
        </p:spPr>
        <p:txBody>
          <a:bodyPr/>
          <a:lstStyle/>
          <a:p>
            <a:endParaRPr lang="en-US"/>
          </a:p>
        </p:txBody>
      </p:sp>
      <p:sp>
        <p:nvSpPr>
          <p:cNvPr id="7" name="Freeform 7"/>
          <p:cNvSpPr/>
          <p:nvPr/>
        </p:nvSpPr>
        <p:spPr>
          <a:xfrm>
            <a:off x="12027408" y="9884976"/>
            <a:ext cx="6260592" cy="412311"/>
          </a:xfrm>
          <a:custGeom>
            <a:avLst/>
            <a:gdLst/>
            <a:ahLst/>
            <a:cxnLst/>
            <a:rect l="l" t="t" r="r" b="b"/>
            <a:pathLst>
              <a:path w="6260592" h="412311">
                <a:moveTo>
                  <a:pt x="0" y="0"/>
                </a:moveTo>
                <a:lnTo>
                  <a:pt x="6260592" y="0"/>
                </a:lnTo>
                <a:lnTo>
                  <a:pt x="6260592"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l="-7850" r="-7850"/>
            </a:stretch>
          </a:blipFill>
        </p:spPr>
        <p:txBody>
          <a:bodyPr/>
          <a:lstStyle/>
          <a:p>
            <a:endParaRPr lang="en-US"/>
          </a:p>
        </p:txBody>
      </p:sp>
      <p:sp>
        <p:nvSpPr>
          <p:cNvPr id="8" name="Freeform 8"/>
          <p:cNvSpPr/>
          <p:nvPr/>
        </p:nvSpPr>
        <p:spPr>
          <a:xfrm>
            <a:off x="2971800" y="1333500"/>
            <a:ext cx="11750557" cy="8226747"/>
          </a:xfrm>
          <a:custGeom>
            <a:avLst/>
            <a:gdLst/>
            <a:ahLst/>
            <a:cxnLst/>
            <a:rect l="l" t="t" r="r" b="b"/>
            <a:pathLst>
              <a:path w="11750557" h="8226747">
                <a:moveTo>
                  <a:pt x="0" y="0"/>
                </a:moveTo>
                <a:lnTo>
                  <a:pt x="11750557" y="0"/>
                </a:lnTo>
                <a:lnTo>
                  <a:pt x="11750557" y="8226747"/>
                </a:lnTo>
                <a:lnTo>
                  <a:pt x="0" y="8226747"/>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
        <p:nvSpPr>
          <p:cNvPr id="9" name="TextBox 9"/>
          <p:cNvSpPr txBox="1"/>
          <p:nvPr/>
        </p:nvSpPr>
        <p:spPr>
          <a:xfrm>
            <a:off x="27848" y="-16610"/>
            <a:ext cx="1453634" cy="484401"/>
          </a:xfrm>
          <a:prstGeom prst="rect">
            <a:avLst/>
          </a:prstGeom>
        </p:spPr>
        <p:txBody>
          <a:bodyPr lIns="0" tIns="0" rIns="0" bIns="0" rtlCol="0" anchor="t">
            <a:spAutoFit/>
          </a:bodyPr>
          <a:lstStyle/>
          <a:p>
            <a:pPr algn="ctr">
              <a:lnSpc>
                <a:spcPts val="2956"/>
              </a:lnSpc>
            </a:pPr>
            <a:r>
              <a:rPr lang="en-US" sz="2000" b="1">
                <a:solidFill>
                  <a:srgbClr val="000000"/>
                </a:solidFill>
                <a:latin typeface="Canva Sans Bold"/>
                <a:ea typeface="Canva Sans Bold"/>
                <a:cs typeface="Canva Sans Bold"/>
                <a:sym typeface="Canva Sans Bold"/>
              </a:rPr>
              <a:t>UI Design</a:t>
            </a:r>
          </a:p>
        </p:txBody>
      </p:sp>
      <p:sp>
        <p:nvSpPr>
          <p:cNvPr id="10" name="TextBox 10"/>
          <p:cNvSpPr txBox="1"/>
          <p:nvPr/>
        </p:nvSpPr>
        <p:spPr>
          <a:xfrm>
            <a:off x="1752600" y="134637"/>
            <a:ext cx="978407" cy="351051"/>
          </a:xfrm>
          <a:prstGeom prst="rect">
            <a:avLst/>
          </a:prstGeom>
        </p:spPr>
        <p:txBody>
          <a:bodyPr lIns="0" tIns="0" rIns="0" bIns="0" rtlCol="0" anchor="t">
            <a:spAutoFit/>
          </a:bodyPr>
          <a:lstStyle/>
          <a:p>
            <a:pPr algn="ctr">
              <a:lnSpc>
                <a:spcPts val="2954"/>
              </a:lnSpc>
            </a:pPr>
            <a:r>
              <a:rPr lang="en-US" sz="2462" b="1">
                <a:solidFill>
                  <a:srgbClr val="000000"/>
                </a:solidFill>
                <a:latin typeface="Canva Sans Bold"/>
                <a:ea typeface="Canva Sans Bold"/>
                <a:cs typeface="Canva Sans Bold"/>
                <a:sym typeface="Canva Sans Bold"/>
              </a:rPr>
              <a:t>2025</a:t>
            </a:r>
          </a:p>
        </p:txBody>
      </p:sp>
      <p:grpSp>
        <p:nvGrpSpPr>
          <p:cNvPr id="11" name="Group 11"/>
          <p:cNvGrpSpPr/>
          <p:nvPr/>
        </p:nvGrpSpPr>
        <p:grpSpPr>
          <a:xfrm>
            <a:off x="3207890" y="1638300"/>
            <a:ext cx="11270110" cy="5811207"/>
            <a:chOff x="0" y="0"/>
            <a:chExt cx="15026813" cy="7748276"/>
          </a:xfrm>
        </p:grpSpPr>
        <p:sp>
          <p:nvSpPr>
            <p:cNvPr id="12" name="Freeform 12" descr="A screenshot of a computer  AI-generated content may be incorrect."/>
            <p:cNvSpPr/>
            <p:nvPr/>
          </p:nvSpPr>
          <p:spPr>
            <a:xfrm>
              <a:off x="0" y="0"/>
              <a:ext cx="15026767" cy="7748270"/>
            </a:xfrm>
            <a:custGeom>
              <a:avLst/>
              <a:gdLst/>
              <a:ahLst/>
              <a:cxnLst/>
              <a:rect l="l" t="t" r="r" b="b"/>
              <a:pathLst>
                <a:path w="15026767" h="7748270">
                  <a:moveTo>
                    <a:pt x="0" y="0"/>
                  </a:moveTo>
                  <a:lnTo>
                    <a:pt x="15026767" y="0"/>
                  </a:lnTo>
                  <a:lnTo>
                    <a:pt x="15026767" y="7748270"/>
                  </a:lnTo>
                  <a:lnTo>
                    <a:pt x="0" y="7748270"/>
                  </a:lnTo>
                  <a:lnTo>
                    <a:pt x="0" y="0"/>
                  </a:lnTo>
                  <a:close/>
                </a:path>
              </a:pathLst>
            </a:custGeom>
            <a:blipFill>
              <a:blip r:embed="rId10"/>
              <a:stretch>
                <a:fillRect l="-3258" r="-3259"/>
              </a:stretch>
            </a:blipFill>
          </p:spPr>
          <p:txBody>
            <a:bodyP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2738363" y="544548"/>
            <a:ext cx="13206262" cy="8668110"/>
          </a:xfrm>
          <a:custGeom>
            <a:avLst/>
            <a:gdLst/>
            <a:ahLst/>
            <a:cxnLst/>
            <a:rect l="l" t="t" r="r" b="b"/>
            <a:pathLst>
              <a:path w="13206262" h="8668110">
                <a:moveTo>
                  <a:pt x="0" y="8668110"/>
                </a:moveTo>
                <a:lnTo>
                  <a:pt x="13206262" y="8668110"/>
                </a:lnTo>
                <a:lnTo>
                  <a:pt x="13206262" y="0"/>
                </a:lnTo>
                <a:lnTo>
                  <a:pt x="0" y="0"/>
                </a:lnTo>
                <a:lnTo>
                  <a:pt x="0" y="8668110"/>
                </a:lnTo>
                <a:close/>
              </a:path>
            </a:pathLst>
          </a:custGeom>
          <a:blipFill>
            <a:blip r:embed="rId3">
              <a:extLst>
                <a:ext uri="{96DAC541-7B7A-43D3-8B79-37D633B846F1}">
                  <asvg:svgBlip xmlns:asvg="http://schemas.microsoft.com/office/drawing/2016/SVG/main" r:embed="rId4"/>
                </a:ext>
              </a:extLst>
            </a:blip>
            <a:stretch>
              <a:fillRect l="-362" r="-362"/>
            </a:stretch>
          </a:blipFill>
        </p:spPr>
        <p:txBody>
          <a:bodyPr/>
          <a:lstStyle/>
          <a:p>
            <a:endParaRPr lang="en-US"/>
          </a:p>
        </p:txBody>
      </p:sp>
      <p:sp>
        <p:nvSpPr>
          <p:cNvPr id="5" name="TextBox 5"/>
          <p:cNvSpPr txBox="1"/>
          <p:nvPr/>
        </p:nvSpPr>
        <p:spPr>
          <a:xfrm>
            <a:off x="2411818" y="1844326"/>
            <a:ext cx="13464363" cy="4116857"/>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System Implementation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03097" y="909498"/>
            <a:ext cx="4157650" cy="4157650"/>
          </a:xfrm>
          <a:custGeom>
            <a:avLst/>
            <a:gdLst/>
            <a:ahLst/>
            <a:cxnLst/>
            <a:rect l="l" t="t" r="r" b="b"/>
            <a:pathLst>
              <a:path w="4157650" h="4157650">
                <a:moveTo>
                  <a:pt x="0" y="0"/>
                </a:moveTo>
                <a:lnTo>
                  <a:pt x="4157650" y="0"/>
                </a:lnTo>
                <a:lnTo>
                  <a:pt x="4157650" y="4157650"/>
                </a:lnTo>
                <a:lnTo>
                  <a:pt x="0" y="415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697617" y="676061"/>
            <a:ext cx="2803187" cy="974107"/>
          </a:xfrm>
          <a:custGeom>
            <a:avLst/>
            <a:gdLst/>
            <a:ahLst/>
            <a:cxnLst/>
            <a:rect l="l" t="t" r="r" b="b"/>
            <a:pathLst>
              <a:path w="2803187" h="974107">
                <a:moveTo>
                  <a:pt x="0" y="0"/>
                </a:moveTo>
                <a:lnTo>
                  <a:pt x="2803188" y="0"/>
                </a:lnTo>
                <a:lnTo>
                  <a:pt x="2803188" y="974107"/>
                </a:lnTo>
                <a:lnTo>
                  <a:pt x="0" y="974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713989" y="676061"/>
            <a:ext cx="2803187" cy="974107"/>
          </a:xfrm>
          <a:custGeom>
            <a:avLst/>
            <a:gdLst/>
            <a:ahLst/>
            <a:cxnLst/>
            <a:rect l="l" t="t" r="r" b="b"/>
            <a:pathLst>
              <a:path w="2803187" h="974107">
                <a:moveTo>
                  <a:pt x="0" y="0"/>
                </a:moveTo>
                <a:lnTo>
                  <a:pt x="2803187" y="0"/>
                </a:lnTo>
                <a:lnTo>
                  <a:pt x="2803187" y="974107"/>
                </a:lnTo>
                <a:lnTo>
                  <a:pt x="0" y="974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11592" y="4564540"/>
            <a:ext cx="2803187" cy="974107"/>
          </a:xfrm>
          <a:custGeom>
            <a:avLst/>
            <a:gdLst/>
            <a:ahLst/>
            <a:cxnLst/>
            <a:rect l="l" t="t" r="r" b="b"/>
            <a:pathLst>
              <a:path w="2803187" h="974107">
                <a:moveTo>
                  <a:pt x="0" y="0"/>
                </a:moveTo>
                <a:lnTo>
                  <a:pt x="2803187" y="0"/>
                </a:lnTo>
                <a:lnTo>
                  <a:pt x="2803187" y="974107"/>
                </a:lnTo>
                <a:lnTo>
                  <a:pt x="0" y="9741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2450839" y="5042729"/>
            <a:ext cx="2803187" cy="974107"/>
          </a:xfrm>
          <a:custGeom>
            <a:avLst/>
            <a:gdLst/>
            <a:ahLst/>
            <a:cxnLst/>
            <a:rect l="l" t="t" r="r" b="b"/>
            <a:pathLst>
              <a:path w="2803187" h="974107">
                <a:moveTo>
                  <a:pt x="0" y="0"/>
                </a:moveTo>
                <a:lnTo>
                  <a:pt x="2803187" y="0"/>
                </a:lnTo>
                <a:lnTo>
                  <a:pt x="2803187" y="974108"/>
                </a:lnTo>
                <a:lnTo>
                  <a:pt x="0" y="974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538410" y="6489560"/>
            <a:ext cx="2803187" cy="974107"/>
          </a:xfrm>
          <a:custGeom>
            <a:avLst/>
            <a:gdLst/>
            <a:ahLst/>
            <a:cxnLst/>
            <a:rect l="l" t="t" r="r" b="b"/>
            <a:pathLst>
              <a:path w="2803187" h="974107">
                <a:moveTo>
                  <a:pt x="0" y="0"/>
                </a:moveTo>
                <a:lnTo>
                  <a:pt x="2803187" y="0"/>
                </a:lnTo>
                <a:lnTo>
                  <a:pt x="2803187" y="974107"/>
                </a:lnTo>
                <a:lnTo>
                  <a:pt x="0" y="9741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2356106" y="401690"/>
            <a:ext cx="545312" cy="548742"/>
          </a:xfrm>
          <a:custGeom>
            <a:avLst/>
            <a:gdLst/>
            <a:ahLst/>
            <a:cxnLst/>
            <a:rect l="l" t="t" r="r" b="b"/>
            <a:pathLst>
              <a:path w="545312" h="548742">
                <a:moveTo>
                  <a:pt x="0" y="0"/>
                </a:moveTo>
                <a:lnTo>
                  <a:pt x="545312" y="0"/>
                </a:lnTo>
                <a:lnTo>
                  <a:pt x="545312" y="548742"/>
                </a:lnTo>
                <a:lnTo>
                  <a:pt x="0" y="5487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TextBox 9"/>
          <p:cNvSpPr txBox="1"/>
          <p:nvPr/>
        </p:nvSpPr>
        <p:spPr>
          <a:xfrm>
            <a:off x="6918061" y="2340308"/>
            <a:ext cx="4300860" cy="878048"/>
          </a:xfrm>
          <a:prstGeom prst="rect">
            <a:avLst/>
          </a:prstGeom>
        </p:spPr>
        <p:txBody>
          <a:bodyPr lIns="0" tIns="0" rIns="0" bIns="0" rtlCol="0" anchor="t">
            <a:spAutoFit/>
          </a:bodyPr>
          <a:lstStyle/>
          <a:p>
            <a:pPr algn="ctr">
              <a:lnSpc>
                <a:spcPts val="3443"/>
              </a:lnSpc>
            </a:pPr>
            <a:r>
              <a:rPr lang="en-US" sz="3443">
                <a:solidFill>
                  <a:srgbClr val="FF3131"/>
                </a:solidFill>
                <a:latin typeface="Rubik One"/>
                <a:ea typeface="Rubik One"/>
                <a:cs typeface="Rubik One"/>
                <a:sym typeface="Rubik One"/>
              </a:rPr>
              <a:t>System Implementation</a:t>
            </a:r>
          </a:p>
        </p:txBody>
      </p:sp>
      <p:sp>
        <p:nvSpPr>
          <p:cNvPr id="10" name="TextBox 10"/>
          <p:cNvSpPr txBox="1"/>
          <p:nvPr/>
        </p:nvSpPr>
        <p:spPr>
          <a:xfrm>
            <a:off x="12697855" y="5136083"/>
            <a:ext cx="2210052" cy="6762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000000"/>
                </a:solidFill>
                <a:latin typeface="Rubik One"/>
                <a:ea typeface="Rubik One"/>
                <a:cs typeface="Rubik One"/>
                <a:sym typeface="Rubik One"/>
              </a:rPr>
              <a:t>Add</a:t>
            </a:r>
            <a:r>
              <a:rPr lang="en-US" sz="2300" u="none" strike="noStrike">
                <a:solidFill>
                  <a:srgbClr val="000000"/>
                </a:solidFill>
                <a:latin typeface="Rubik One"/>
                <a:ea typeface="Rubik One"/>
                <a:cs typeface="Rubik One"/>
                <a:sym typeface="Rubik One"/>
              </a:rPr>
              <a:t>itional Modules</a:t>
            </a:r>
          </a:p>
        </p:txBody>
      </p:sp>
      <p:sp>
        <p:nvSpPr>
          <p:cNvPr id="11" name="Freeform 11"/>
          <p:cNvSpPr/>
          <p:nvPr/>
        </p:nvSpPr>
        <p:spPr>
          <a:xfrm>
            <a:off x="738936" y="4290169"/>
            <a:ext cx="545312" cy="548742"/>
          </a:xfrm>
          <a:custGeom>
            <a:avLst/>
            <a:gdLst/>
            <a:ahLst/>
            <a:cxnLst/>
            <a:rect l="l" t="t" r="r" b="b"/>
            <a:pathLst>
              <a:path w="545312" h="548742">
                <a:moveTo>
                  <a:pt x="0" y="0"/>
                </a:moveTo>
                <a:lnTo>
                  <a:pt x="545312" y="0"/>
                </a:lnTo>
                <a:lnTo>
                  <a:pt x="545312" y="548742"/>
                </a:lnTo>
                <a:lnTo>
                  <a:pt x="0" y="5487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7265754" y="6215189"/>
            <a:ext cx="545312" cy="548742"/>
          </a:xfrm>
          <a:custGeom>
            <a:avLst/>
            <a:gdLst/>
            <a:ahLst/>
            <a:cxnLst/>
            <a:rect l="l" t="t" r="r" b="b"/>
            <a:pathLst>
              <a:path w="545312" h="548742">
                <a:moveTo>
                  <a:pt x="0" y="0"/>
                </a:moveTo>
                <a:lnTo>
                  <a:pt x="545312" y="0"/>
                </a:lnTo>
                <a:lnTo>
                  <a:pt x="545312" y="548742"/>
                </a:lnTo>
                <a:lnTo>
                  <a:pt x="0" y="5487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Freeform 13"/>
          <p:cNvSpPr/>
          <p:nvPr/>
        </p:nvSpPr>
        <p:spPr>
          <a:xfrm>
            <a:off x="12178183" y="4758833"/>
            <a:ext cx="545312" cy="548742"/>
          </a:xfrm>
          <a:custGeom>
            <a:avLst/>
            <a:gdLst/>
            <a:ahLst/>
            <a:cxnLst/>
            <a:rect l="l" t="t" r="r" b="b"/>
            <a:pathLst>
              <a:path w="545312" h="548742">
                <a:moveTo>
                  <a:pt x="0" y="0"/>
                </a:moveTo>
                <a:lnTo>
                  <a:pt x="545312" y="0"/>
                </a:lnTo>
                <a:lnTo>
                  <a:pt x="545312" y="548742"/>
                </a:lnTo>
                <a:lnTo>
                  <a:pt x="0" y="54874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4" name="TextBox 14"/>
          <p:cNvSpPr txBox="1"/>
          <p:nvPr/>
        </p:nvSpPr>
        <p:spPr>
          <a:xfrm>
            <a:off x="12263908" y="4891917"/>
            <a:ext cx="331387" cy="320675"/>
          </a:xfrm>
          <a:prstGeom prst="rect">
            <a:avLst/>
          </a:prstGeom>
        </p:spPr>
        <p:txBody>
          <a:bodyPr lIns="0" tIns="0" rIns="0" bIns="0" rtlCol="0" anchor="t">
            <a:spAutoFit/>
          </a:bodyPr>
          <a:lstStyle/>
          <a:p>
            <a:pPr algn="ctr">
              <a:lnSpc>
                <a:spcPts val="2499"/>
              </a:lnSpc>
            </a:pPr>
            <a:r>
              <a:rPr lang="en-US" sz="2499">
                <a:solidFill>
                  <a:srgbClr val="000000"/>
                </a:solidFill>
                <a:latin typeface="Rubik One"/>
                <a:ea typeface="Rubik One"/>
                <a:cs typeface="Rubik One"/>
                <a:sym typeface="Rubik One"/>
              </a:rPr>
              <a:t>4</a:t>
            </a:r>
          </a:p>
        </p:txBody>
      </p:sp>
      <p:sp>
        <p:nvSpPr>
          <p:cNvPr id="15" name="Freeform 15"/>
          <p:cNvSpPr/>
          <p:nvPr/>
        </p:nvSpPr>
        <p:spPr>
          <a:xfrm>
            <a:off x="12441333" y="401690"/>
            <a:ext cx="545312" cy="548742"/>
          </a:xfrm>
          <a:custGeom>
            <a:avLst/>
            <a:gdLst/>
            <a:ahLst/>
            <a:cxnLst/>
            <a:rect l="l" t="t" r="r" b="b"/>
            <a:pathLst>
              <a:path w="545312" h="548742">
                <a:moveTo>
                  <a:pt x="0" y="0"/>
                </a:moveTo>
                <a:lnTo>
                  <a:pt x="545313" y="0"/>
                </a:lnTo>
                <a:lnTo>
                  <a:pt x="545313" y="548742"/>
                </a:lnTo>
                <a:lnTo>
                  <a:pt x="0" y="54874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6" name="TextBox 16"/>
          <p:cNvSpPr txBox="1"/>
          <p:nvPr/>
        </p:nvSpPr>
        <p:spPr>
          <a:xfrm>
            <a:off x="914322" y="5764733"/>
            <a:ext cx="3367355" cy="4003675"/>
          </a:xfrm>
          <a:prstGeom prst="rect">
            <a:avLst/>
          </a:prstGeom>
        </p:spPr>
        <p:txBody>
          <a:bodyPr lIns="0" tIns="0" rIns="0" bIns="0" rtlCol="0" anchor="t">
            <a:spAutoFit/>
          </a:bodyPr>
          <a:lstStyle/>
          <a:p>
            <a:pPr marL="539749" lvl="1" indent="-269875" algn="l">
              <a:lnSpc>
                <a:spcPts val="3574"/>
              </a:lnSpc>
              <a:buFont typeface="Arial"/>
              <a:buChar char="•"/>
            </a:pPr>
            <a:r>
              <a:rPr lang="en-US" sz="2499" b="1">
                <a:solidFill>
                  <a:srgbClr val="000000"/>
                </a:solidFill>
                <a:latin typeface="Opun Bold"/>
                <a:ea typeface="Opun Bold"/>
                <a:cs typeface="Opun Bold"/>
                <a:sym typeface="Opun Bold"/>
              </a:rPr>
              <a:t>trained on Google Colab</a:t>
            </a:r>
          </a:p>
          <a:p>
            <a:pPr marL="539749" lvl="1" indent="-269875" algn="l">
              <a:lnSpc>
                <a:spcPts val="3574"/>
              </a:lnSpc>
              <a:buFont typeface="Arial"/>
              <a:buChar char="•"/>
            </a:pPr>
            <a:r>
              <a:rPr lang="en-US" sz="2499" b="1" u="none" strike="noStrike">
                <a:solidFill>
                  <a:srgbClr val="000000"/>
                </a:solidFill>
                <a:latin typeface="Opun Bold"/>
                <a:ea typeface="Opun Bold"/>
                <a:cs typeface="Opun Bold"/>
                <a:sym typeface="Opun Bold"/>
              </a:rPr>
              <a:t>Model created using XGBoost</a:t>
            </a:r>
          </a:p>
          <a:p>
            <a:pPr marL="539749" lvl="1" indent="-269875" algn="l">
              <a:lnSpc>
                <a:spcPts val="3574"/>
              </a:lnSpc>
              <a:buFont typeface="Arial"/>
              <a:buChar char="•"/>
            </a:pPr>
            <a:r>
              <a:rPr lang="en-US" sz="2499" b="1" u="none" strike="noStrike">
                <a:solidFill>
                  <a:srgbClr val="000000"/>
                </a:solidFill>
                <a:latin typeface="Opun Bold"/>
                <a:ea typeface="Opun Bold"/>
                <a:cs typeface="Opun Bold"/>
                <a:sym typeface="Opun Bold"/>
              </a:rPr>
              <a:t>Preprocessing with scikit-learn tools</a:t>
            </a:r>
          </a:p>
          <a:p>
            <a:pPr marL="539749" lvl="1" indent="-269875" algn="l">
              <a:lnSpc>
                <a:spcPts val="3574"/>
              </a:lnSpc>
              <a:buFont typeface="Arial"/>
              <a:buChar char="•"/>
            </a:pPr>
            <a:r>
              <a:rPr lang="en-US" sz="2499" b="1" u="none" strike="noStrike">
                <a:solidFill>
                  <a:srgbClr val="000000"/>
                </a:solidFill>
                <a:latin typeface="Opun Bold"/>
                <a:ea typeface="Opun Bold"/>
                <a:cs typeface="Opun Bold"/>
                <a:sym typeface="Opun Bold"/>
              </a:rPr>
              <a:t>Exported as .pkl files and integrated via Flask API</a:t>
            </a:r>
          </a:p>
        </p:txBody>
      </p:sp>
      <p:sp>
        <p:nvSpPr>
          <p:cNvPr id="17" name="AutoShape 17"/>
          <p:cNvSpPr/>
          <p:nvPr/>
        </p:nvSpPr>
        <p:spPr>
          <a:xfrm flipV="1">
            <a:off x="11138384" y="1163115"/>
            <a:ext cx="1575606" cy="1846634"/>
          </a:xfrm>
          <a:prstGeom prst="line">
            <a:avLst/>
          </a:prstGeom>
          <a:ln w="762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a:off x="10643739" y="4290169"/>
            <a:ext cx="1807100" cy="1239614"/>
          </a:xfrm>
          <a:prstGeom prst="line">
            <a:avLst/>
          </a:prstGeom>
          <a:ln w="762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H="1">
            <a:off x="8940003" y="5023679"/>
            <a:ext cx="128488" cy="1465881"/>
          </a:xfrm>
          <a:prstGeom prst="line">
            <a:avLst/>
          </a:prstGeom>
          <a:ln w="76200" cap="flat">
            <a:solidFill>
              <a:srgbClr val="000000"/>
            </a:solidFill>
            <a:prstDash val="solid"/>
            <a:headEnd type="none" w="sm" len="sm"/>
            <a:tailEnd type="arrow" w="med" len="sm"/>
          </a:ln>
        </p:spPr>
        <p:txBody>
          <a:bodyPr/>
          <a:lstStyle/>
          <a:p>
            <a:endParaRPr lang="en-US"/>
          </a:p>
        </p:txBody>
      </p:sp>
      <p:sp>
        <p:nvSpPr>
          <p:cNvPr id="20" name="AutoShape 20"/>
          <p:cNvSpPr/>
          <p:nvPr/>
        </p:nvSpPr>
        <p:spPr>
          <a:xfrm flipH="1">
            <a:off x="3814779" y="4020997"/>
            <a:ext cx="3536700" cy="1030597"/>
          </a:xfrm>
          <a:prstGeom prst="line">
            <a:avLst/>
          </a:prstGeom>
          <a:ln w="76200" cap="flat">
            <a:solidFill>
              <a:srgbClr val="000000"/>
            </a:solidFill>
            <a:prstDash val="solid"/>
            <a:headEnd type="none" w="sm" len="sm"/>
            <a:tailEnd type="arrow" w="med" len="sm"/>
          </a:ln>
        </p:spPr>
        <p:txBody>
          <a:bodyPr/>
          <a:lstStyle/>
          <a:p>
            <a:endParaRPr lang="en-US"/>
          </a:p>
        </p:txBody>
      </p:sp>
      <p:sp>
        <p:nvSpPr>
          <p:cNvPr id="21" name="AutoShape 21"/>
          <p:cNvSpPr/>
          <p:nvPr/>
        </p:nvSpPr>
        <p:spPr>
          <a:xfrm flipH="1" flipV="1">
            <a:off x="5473385" y="1170535"/>
            <a:ext cx="1967862" cy="667000"/>
          </a:xfrm>
          <a:prstGeom prst="line">
            <a:avLst/>
          </a:prstGeom>
          <a:ln w="76200" cap="flat">
            <a:solidFill>
              <a:srgbClr val="000000"/>
            </a:solidFill>
            <a:prstDash val="solid"/>
            <a:headEnd type="none" w="sm" len="sm"/>
            <a:tailEnd type="arrow" w="med" len="sm"/>
          </a:ln>
        </p:spPr>
        <p:txBody>
          <a:bodyPr/>
          <a:lstStyle/>
          <a:p>
            <a:endParaRPr lang="en-US"/>
          </a:p>
        </p:txBody>
      </p:sp>
      <p:sp>
        <p:nvSpPr>
          <p:cNvPr id="22" name="Freeform 22"/>
          <p:cNvSpPr/>
          <p:nvPr/>
        </p:nvSpPr>
        <p:spPr>
          <a:xfrm>
            <a:off x="14268116" y="7670351"/>
            <a:ext cx="3516893" cy="2264736"/>
          </a:xfrm>
          <a:custGeom>
            <a:avLst/>
            <a:gdLst/>
            <a:ahLst/>
            <a:cxnLst/>
            <a:rect l="l" t="t" r="r" b="b"/>
            <a:pathLst>
              <a:path w="3516893" h="2264736">
                <a:moveTo>
                  <a:pt x="0" y="0"/>
                </a:moveTo>
                <a:lnTo>
                  <a:pt x="3516893" y="0"/>
                </a:lnTo>
                <a:lnTo>
                  <a:pt x="3516893" y="2264736"/>
                </a:lnTo>
                <a:lnTo>
                  <a:pt x="0" y="2264736"/>
                </a:lnTo>
                <a:lnTo>
                  <a:pt x="0" y="0"/>
                </a:lnTo>
                <a:close/>
              </a:path>
            </a:pathLst>
          </a:custGeom>
          <a:blipFill>
            <a:blip r:embed="rId24"/>
            <a:stretch>
              <a:fillRect l="-5906" t="-4180" r="-5906"/>
            </a:stretch>
          </a:blipFill>
        </p:spPr>
        <p:txBody>
          <a:bodyPr/>
          <a:lstStyle/>
          <a:p>
            <a:endParaRPr lang="en-US"/>
          </a:p>
        </p:txBody>
      </p:sp>
      <p:sp>
        <p:nvSpPr>
          <p:cNvPr id="23" name="TextBox 23"/>
          <p:cNvSpPr txBox="1"/>
          <p:nvPr/>
        </p:nvSpPr>
        <p:spPr>
          <a:xfrm>
            <a:off x="2697617" y="1869036"/>
            <a:ext cx="3105329" cy="1530350"/>
          </a:xfrm>
          <a:prstGeom prst="rect">
            <a:avLst/>
          </a:prstGeom>
        </p:spPr>
        <p:txBody>
          <a:bodyPr lIns="0" tIns="0" rIns="0" bIns="0" rtlCol="0" anchor="t">
            <a:spAutoFit/>
          </a:bodyPr>
          <a:lstStyle/>
          <a:p>
            <a:pPr marL="539749" lvl="1" indent="-269875" algn="l">
              <a:lnSpc>
                <a:spcPts val="4149"/>
              </a:lnSpc>
              <a:buFont typeface="Arial"/>
              <a:buChar char="•"/>
            </a:pPr>
            <a:r>
              <a:rPr lang="en-US" sz="2499" b="1">
                <a:solidFill>
                  <a:srgbClr val="000000"/>
                </a:solidFill>
                <a:latin typeface="Opun Medium"/>
                <a:ea typeface="Opun Medium"/>
                <a:cs typeface="Opun Medium"/>
                <a:sym typeface="Opun Medium"/>
              </a:rPr>
              <a:t> React.js</a:t>
            </a:r>
          </a:p>
          <a:p>
            <a:pPr marL="539749" lvl="1" indent="-269875" algn="l">
              <a:lnSpc>
                <a:spcPts val="4149"/>
              </a:lnSpc>
              <a:buFont typeface="Arial"/>
              <a:buChar char="•"/>
            </a:pPr>
            <a:r>
              <a:rPr lang="en-US" sz="2499" b="1" u="none" strike="noStrike">
                <a:solidFill>
                  <a:srgbClr val="000000"/>
                </a:solidFill>
                <a:latin typeface="Opun Medium"/>
                <a:ea typeface="Opun Medium"/>
                <a:cs typeface="Opun Medium"/>
                <a:sym typeface="Opun Medium"/>
              </a:rPr>
              <a:t>TypeScript</a:t>
            </a:r>
          </a:p>
          <a:p>
            <a:pPr marL="539749" lvl="1" indent="-269875" algn="l">
              <a:lnSpc>
                <a:spcPts val="4149"/>
              </a:lnSpc>
              <a:buFont typeface="Arial"/>
              <a:buChar char="•"/>
            </a:pPr>
            <a:r>
              <a:rPr lang="en-US" sz="2499" b="1" u="none" strike="noStrike">
                <a:solidFill>
                  <a:srgbClr val="000000"/>
                </a:solidFill>
                <a:latin typeface="Opun Medium"/>
                <a:ea typeface="Opun Medium"/>
                <a:cs typeface="Opun Medium"/>
                <a:sym typeface="Opun Medium"/>
              </a:rPr>
              <a:t>Tailwind CSS</a:t>
            </a:r>
          </a:p>
        </p:txBody>
      </p:sp>
      <p:sp>
        <p:nvSpPr>
          <p:cNvPr id="24" name="TextBox 24"/>
          <p:cNvSpPr txBox="1"/>
          <p:nvPr/>
        </p:nvSpPr>
        <p:spPr>
          <a:xfrm>
            <a:off x="2884074" y="791005"/>
            <a:ext cx="2427386" cy="676275"/>
          </a:xfrm>
          <a:prstGeom prst="rect">
            <a:avLst/>
          </a:prstGeom>
        </p:spPr>
        <p:txBody>
          <a:bodyPr lIns="0" tIns="0" rIns="0" bIns="0" rtlCol="0" anchor="t">
            <a:spAutoFit/>
          </a:bodyPr>
          <a:lstStyle/>
          <a:p>
            <a:pPr algn="ctr">
              <a:lnSpc>
                <a:spcPts val="2760"/>
              </a:lnSpc>
            </a:pPr>
            <a:r>
              <a:rPr lang="en-US" sz="2300">
                <a:solidFill>
                  <a:srgbClr val="000000"/>
                </a:solidFill>
                <a:latin typeface="Rubik One"/>
                <a:ea typeface="Rubik One"/>
                <a:cs typeface="Rubik One"/>
                <a:sym typeface="Rubik One"/>
              </a:rPr>
              <a:t>Frontend Development</a:t>
            </a:r>
          </a:p>
        </p:txBody>
      </p:sp>
      <p:sp>
        <p:nvSpPr>
          <p:cNvPr id="25" name="TextBox 25"/>
          <p:cNvSpPr txBox="1"/>
          <p:nvPr/>
        </p:nvSpPr>
        <p:spPr>
          <a:xfrm>
            <a:off x="1040308" y="4725280"/>
            <a:ext cx="2669697" cy="582295"/>
          </a:xfrm>
          <a:prstGeom prst="rect">
            <a:avLst/>
          </a:prstGeom>
        </p:spPr>
        <p:txBody>
          <a:bodyPr lIns="0" tIns="0" rIns="0" bIns="0" rtlCol="0" anchor="t">
            <a:spAutoFit/>
          </a:bodyPr>
          <a:lstStyle/>
          <a:p>
            <a:pPr algn="ctr">
              <a:lnSpc>
                <a:spcPts val="2300"/>
              </a:lnSpc>
            </a:pPr>
            <a:r>
              <a:rPr lang="en-US" sz="2300">
                <a:solidFill>
                  <a:srgbClr val="000000"/>
                </a:solidFill>
                <a:latin typeface="Rubik One"/>
                <a:ea typeface="Rubik One"/>
                <a:cs typeface="Rubik One"/>
                <a:sym typeface="Rubik One"/>
              </a:rPr>
              <a:t>Machine Learning Model</a:t>
            </a:r>
          </a:p>
        </p:txBody>
      </p:sp>
      <p:sp>
        <p:nvSpPr>
          <p:cNvPr id="26" name="TextBox 26"/>
          <p:cNvSpPr txBox="1"/>
          <p:nvPr/>
        </p:nvSpPr>
        <p:spPr>
          <a:xfrm>
            <a:off x="7848692" y="6592439"/>
            <a:ext cx="2182623" cy="6762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000000"/>
                </a:solidFill>
                <a:latin typeface="Rubik One"/>
                <a:ea typeface="Rubik One"/>
                <a:cs typeface="Rubik One"/>
                <a:sym typeface="Rubik One"/>
              </a:rPr>
              <a:t>Backend</a:t>
            </a:r>
            <a:r>
              <a:rPr lang="en-US" sz="2300" u="none" strike="noStrike">
                <a:solidFill>
                  <a:srgbClr val="000000"/>
                </a:solidFill>
                <a:latin typeface="Rubik One"/>
                <a:ea typeface="Rubik One"/>
                <a:cs typeface="Rubik One"/>
                <a:sym typeface="Rubik One"/>
              </a:rPr>
              <a:t> API (Flask)</a:t>
            </a:r>
          </a:p>
        </p:txBody>
      </p:sp>
      <p:sp>
        <p:nvSpPr>
          <p:cNvPr id="27" name="TextBox 27"/>
          <p:cNvSpPr txBox="1"/>
          <p:nvPr/>
        </p:nvSpPr>
        <p:spPr>
          <a:xfrm>
            <a:off x="12928480" y="829105"/>
            <a:ext cx="2325546" cy="582295"/>
          </a:xfrm>
          <a:prstGeom prst="rect">
            <a:avLst/>
          </a:prstGeom>
        </p:spPr>
        <p:txBody>
          <a:bodyPr lIns="0" tIns="0" rIns="0" bIns="0" rtlCol="0" anchor="t">
            <a:spAutoFit/>
          </a:bodyPr>
          <a:lstStyle/>
          <a:p>
            <a:pPr algn="ctr">
              <a:lnSpc>
                <a:spcPts val="2300"/>
              </a:lnSpc>
            </a:pPr>
            <a:r>
              <a:rPr lang="en-US" sz="2300">
                <a:solidFill>
                  <a:srgbClr val="000000"/>
                </a:solidFill>
                <a:latin typeface="Rubik One"/>
                <a:ea typeface="Rubik One"/>
                <a:cs typeface="Rubik One"/>
                <a:sym typeface="Rubik One"/>
              </a:rPr>
              <a:t>Supabase Integration</a:t>
            </a:r>
          </a:p>
        </p:txBody>
      </p:sp>
      <p:sp>
        <p:nvSpPr>
          <p:cNvPr id="28" name="TextBox 28"/>
          <p:cNvSpPr txBox="1"/>
          <p:nvPr/>
        </p:nvSpPr>
        <p:spPr>
          <a:xfrm>
            <a:off x="2432306" y="544298"/>
            <a:ext cx="331387" cy="320675"/>
          </a:xfrm>
          <a:prstGeom prst="rect">
            <a:avLst/>
          </a:prstGeom>
        </p:spPr>
        <p:txBody>
          <a:bodyPr lIns="0" tIns="0" rIns="0" bIns="0" rtlCol="0" anchor="t">
            <a:spAutoFit/>
          </a:bodyPr>
          <a:lstStyle/>
          <a:p>
            <a:pPr algn="ctr">
              <a:lnSpc>
                <a:spcPts val="2499"/>
              </a:lnSpc>
            </a:pPr>
            <a:r>
              <a:rPr lang="en-US" sz="2499">
                <a:solidFill>
                  <a:srgbClr val="000000"/>
                </a:solidFill>
                <a:latin typeface="Rubik One"/>
                <a:ea typeface="Rubik One"/>
                <a:cs typeface="Rubik One"/>
                <a:sym typeface="Rubik One"/>
              </a:rPr>
              <a:t>1</a:t>
            </a:r>
          </a:p>
        </p:txBody>
      </p:sp>
      <p:sp>
        <p:nvSpPr>
          <p:cNvPr id="29" name="TextBox 29"/>
          <p:cNvSpPr txBox="1"/>
          <p:nvPr/>
        </p:nvSpPr>
        <p:spPr>
          <a:xfrm>
            <a:off x="824661" y="4423252"/>
            <a:ext cx="331387" cy="320675"/>
          </a:xfrm>
          <a:prstGeom prst="rect">
            <a:avLst/>
          </a:prstGeom>
        </p:spPr>
        <p:txBody>
          <a:bodyPr lIns="0" tIns="0" rIns="0" bIns="0" rtlCol="0" anchor="t">
            <a:spAutoFit/>
          </a:bodyPr>
          <a:lstStyle/>
          <a:p>
            <a:pPr algn="ctr">
              <a:lnSpc>
                <a:spcPts val="2499"/>
              </a:lnSpc>
            </a:pPr>
            <a:r>
              <a:rPr lang="en-US" sz="2499">
                <a:solidFill>
                  <a:srgbClr val="000000"/>
                </a:solidFill>
                <a:latin typeface="Rubik One"/>
                <a:ea typeface="Rubik One"/>
                <a:cs typeface="Rubik One"/>
                <a:sym typeface="Rubik One"/>
              </a:rPr>
              <a:t>2</a:t>
            </a:r>
          </a:p>
        </p:txBody>
      </p:sp>
      <p:sp>
        <p:nvSpPr>
          <p:cNvPr id="30" name="TextBox 30"/>
          <p:cNvSpPr txBox="1"/>
          <p:nvPr/>
        </p:nvSpPr>
        <p:spPr>
          <a:xfrm>
            <a:off x="7351479" y="6348272"/>
            <a:ext cx="331387" cy="320675"/>
          </a:xfrm>
          <a:prstGeom prst="rect">
            <a:avLst/>
          </a:prstGeom>
        </p:spPr>
        <p:txBody>
          <a:bodyPr lIns="0" tIns="0" rIns="0" bIns="0" rtlCol="0" anchor="t">
            <a:spAutoFit/>
          </a:bodyPr>
          <a:lstStyle/>
          <a:p>
            <a:pPr algn="ctr">
              <a:lnSpc>
                <a:spcPts val="2499"/>
              </a:lnSpc>
            </a:pPr>
            <a:r>
              <a:rPr lang="en-US" sz="2499">
                <a:solidFill>
                  <a:srgbClr val="000000"/>
                </a:solidFill>
                <a:latin typeface="Rubik One"/>
                <a:ea typeface="Rubik One"/>
                <a:cs typeface="Rubik One"/>
                <a:sym typeface="Rubik One"/>
              </a:rPr>
              <a:t>3</a:t>
            </a:r>
          </a:p>
        </p:txBody>
      </p:sp>
      <p:sp>
        <p:nvSpPr>
          <p:cNvPr id="31" name="TextBox 31"/>
          <p:cNvSpPr txBox="1"/>
          <p:nvPr/>
        </p:nvSpPr>
        <p:spPr>
          <a:xfrm>
            <a:off x="12527058" y="534773"/>
            <a:ext cx="331387" cy="320675"/>
          </a:xfrm>
          <a:prstGeom prst="rect">
            <a:avLst/>
          </a:prstGeom>
        </p:spPr>
        <p:txBody>
          <a:bodyPr lIns="0" tIns="0" rIns="0" bIns="0" rtlCol="0" anchor="t">
            <a:spAutoFit/>
          </a:bodyPr>
          <a:lstStyle/>
          <a:p>
            <a:pPr algn="ctr">
              <a:lnSpc>
                <a:spcPts val="2499"/>
              </a:lnSpc>
            </a:pPr>
            <a:r>
              <a:rPr lang="en-US" sz="2499">
                <a:solidFill>
                  <a:srgbClr val="000000"/>
                </a:solidFill>
                <a:latin typeface="Rubik One"/>
                <a:ea typeface="Rubik One"/>
                <a:cs typeface="Rubik One"/>
                <a:sym typeface="Rubik One"/>
              </a:rPr>
              <a:t>5</a:t>
            </a:r>
          </a:p>
        </p:txBody>
      </p:sp>
      <p:sp>
        <p:nvSpPr>
          <p:cNvPr id="32" name="TextBox 32"/>
          <p:cNvSpPr txBox="1"/>
          <p:nvPr/>
        </p:nvSpPr>
        <p:spPr>
          <a:xfrm>
            <a:off x="7392231" y="7657994"/>
            <a:ext cx="3503538" cy="2397125"/>
          </a:xfrm>
          <a:prstGeom prst="rect">
            <a:avLst/>
          </a:prstGeom>
        </p:spPr>
        <p:txBody>
          <a:bodyPr lIns="0" tIns="0" rIns="0" bIns="0" rtlCol="0" anchor="t">
            <a:spAutoFit/>
          </a:bodyPr>
          <a:lstStyle/>
          <a:p>
            <a:pPr marL="539749" lvl="1" indent="-269875" algn="l">
              <a:lnSpc>
                <a:spcPts val="3849"/>
              </a:lnSpc>
              <a:buFont typeface="Arial"/>
              <a:buChar char="•"/>
            </a:pPr>
            <a:r>
              <a:rPr lang="en-US" sz="2499" b="1">
                <a:solidFill>
                  <a:srgbClr val="000000"/>
                </a:solidFill>
                <a:latin typeface="Opun Bold"/>
                <a:ea typeface="Opun Bold"/>
                <a:cs typeface="Opun Bold"/>
                <a:sym typeface="Opun Bold"/>
              </a:rPr>
              <a:t>Developed using Flask + Flask-CORS</a:t>
            </a:r>
          </a:p>
          <a:p>
            <a:pPr marL="539749" lvl="1" indent="-269875" algn="l">
              <a:lnSpc>
                <a:spcPts val="3849"/>
              </a:lnSpc>
              <a:buFont typeface="Arial"/>
              <a:buChar char="•"/>
            </a:pPr>
            <a:r>
              <a:rPr lang="en-US" sz="2499" b="1" u="none" strike="noStrike">
                <a:solidFill>
                  <a:srgbClr val="000000"/>
                </a:solidFill>
                <a:latin typeface="Opun Bold"/>
                <a:ea typeface="Opun Bold"/>
                <a:cs typeface="Opun Bold"/>
                <a:sym typeface="Opun Bold"/>
              </a:rPr>
              <a:t>loading the ML model and handling POST requests</a:t>
            </a:r>
          </a:p>
        </p:txBody>
      </p:sp>
      <p:sp>
        <p:nvSpPr>
          <p:cNvPr id="33" name="TextBox 33"/>
          <p:cNvSpPr txBox="1"/>
          <p:nvPr/>
        </p:nvSpPr>
        <p:spPr>
          <a:xfrm>
            <a:off x="12527058" y="6324151"/>
            <a:ext cx="3105329" cy="1069975"/>
          </a:xfrm>
          <a:prstGeom prst="rect">
            <a:avLst/>
          </a:prstGeom>
        </p:spPr>
        <p:txBody>
          <a:bodyPr lIns="0" tIns="0" rIns="0" bIns="0" rtlCol="0" anchor="t">
            <a:spAutoFit/>
          </a:bodyPr>
          <a:lstStyle/>
          <a:p>
            <a:pPr marL="539749" lvl="1" indent="-269875" algn="l">
              <a:lnSpc>
                <a:spcPts val="4474"/>
              </a:lnSpc>
              <a:buFont typeface="Arial"/>
              <a:buChar char="•"/>
            </a:pPr>
            <a:r>
              <a:rPr lang="en-US" sz="2499" b="1">
                <a:solidFill>
                  <a:srgbClr val="000000"/>
                </a:solidFill>
                <a:latin typeface="Opun Bold"/>
                <a:ea typeface="Opun Bold"/>
                <a:cs typeface="Opun Bold"/>
                <a:sym typeface="Opun Bold"/>
              </a:rPr>
              <a:t>ECG Analysis</a:t>
            </a:r>
          </a:p>
          <a:p>
            <a:pPr marL="539749" lvl="1" indent="-269875" algn="l">
              <a:lnSpc>
                <a:spcPts val="4474"/>
              </a:lnSpc>
              <a:buFont typeface="Arial"/>
              <a:buChar char="•"/>
            </a:pPr>
            <a:r>
              <a:rPr lang="en-US" sz="2499" b="1" u="none" strike="noStrike">
                <a:solidFill>
                  <a:srgbClr val="000000"/>
                </a:solidFill>
                <a:latin typeface="Opun Bold"/>
                <a:ea typeface="Opun Bold"/>
                <a:cs typeface="Opun Bold"/>
                <a:sym typeface="Opun Bold"/>
              </a:rPr>
              <a:t>Chatbot Assistant</a:t>
            </a:r>
          </a:p>
        </p:txBody>
      </p:sp>
      <p:sp>
        <p:nvSpPr>
          <p:cNvPr id="34" name="TextBox 34"/>
          <p:cNvSpPr txBox="1"/>
          <p:nvPr/>
        </p:nvSpPr>
        <p:spPr>
          <a:xfrm>
            <a:off x="12632605" y="1883701"/>
            <a:ext cx="3271023" cy="2603500"/>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000000"/>
                </a:solidFill>
                <a:latin typeface="Opun Bold"/>
                <a:ea typeface="Opun Bold"/>
                <a:cs typeface="Opun Bold"/>
                <a:sym typeface="Opun Bold"/>
              </a:rPr>
              <a:t>authentication and data storage</a:t>
            </a:r>
          </a:p>
          <a:p>
            <a:pPr marL="539749" lvl="1" indent="-269875" algn="l">
              <a:lnSpc>
                <a:spcPts val="3499"/>
              </a:lnSpc>
              <a:buFont typeface="Arial"/>
              <a:buChar char="•"/>
            </a:pPr>
            <a:r>
              <a:rPr lang="en-US" sz="2499" b="1">
                <a:solidFill>
                  <a:srgbClr val="000000"/>
                </a:solidFill>
                <a:latin typeface="Opun Bold"/>
                <a:ea typeface="Opun Bold"/>
                <a:cs typeface="Opun Bold"/>
                <a:sym typeface="Opun Bold"/>
              </a:rPr>
              <a:t>store Prediction results</a:t>
            </a:r>
          </a:p>
          <a:p>
            <a:pPr marL="539749" lvl="1" indent="-269875" algn="l">
              <a:lnSpc>
                <a:spcPts val="3499"/>
              </a:lnSpc>
              <a:buFont typeface="Arial"/>
              <a:buChar char="•"/>
            </a:pPr>
            <a:r>
              <a:rPr lang="en-US" sz="2499" b="1">
                <a:solidFill>
                  <a:srgbClr val="000000"/>
                </a:solidFill>
                <a:latin typeface="Opun Bold"/>
                <a:ea typeface="Opun Bold"/>
                <a:cs typeface="Opun Bold"/>
                <a:sym typeface="Opun Bold"/>
              </a:rPr>
              <a:t> tracking predictions by user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2738363" y="544548"/>
            <a:ext cx="13206262" cy="8668110"/>
          </a:xfrm>
          <a:custGeom>
            <a:avLst/>
            <a:gdLst/>
            <a:ahLst/>
            <a:cxnLst/>
            <a:rect l="l" t="t" r="r" b="b"/>
            <a:pathLst>
              <a:path w="13206262" h="8668110">
                <a:moveTo>
                  <a:pt x="0" y="8668110"/>
                </a:moveTo>
                <a:lnTo>
                  <a:pt x="13206262" y="8668110"/>
                </a:lnTo>
                <a:lnTo>
                  <a:pt x="13206262" y="0"/>
                </a:lnTo>
                <a:lnTo>
                  <a:pt x="0" y="0"/>
                </a:lnTo>
                <a:lnTo>
                  <a:pt x="0" y="8668110"/>
                </a:lnTo>
                <a:close/>
              </a:path>
            </a:pathLst>
          </a:custGeom>
          <a:blipFill>
            <a:blip r:embed="rId3">
              <a:extLst>
                <a:ext uri="{96DAC541-7B7A-43D3-8B79-37D633B846F1}">
                  <asvg:svgBlip xmlns:asvg="http://schemas.microsoft.com/office/drawing/2016/SVG/main" r:embed="rId4"/>
                </a:ext>
              </a:extLst>
            </a:blip>
            <a:stretch>
              <a:fillRect l="-362" r="-362"/>
            </a:stretch>
          </a:blipFill>
        </p:spPr>
        <p:txBody>
          <a:bodyPr/>
          <a:lstStyle/>
          <a:p>
            <a:endParaRPr lang="en-US"/>
          </a:p>
        </p:txBody>
      </p:sp>
      <p:sp>
        <p:nvSpPr>
          <p:cNvPr id="5" name="TextBox 5"/>
          <p:cNvSpPr txBox="1"/>
          <p:nvPr/>
        </p:nvSpPr>
        <p:spPr>
          <a:xfrm>
            <a:off x="2411818" y="1844326"/>
            <a:ext cx="13464363" cy="3897782"/>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Database Implementation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grpSp>
        <p:nvGrpSpPr>
          <p:cNvPr id="4" name="Group 4"/>
          <p:cNvGrpSpPr/>
          <p:nvPr/>
        </p:nvGrpSpPr>
        <p:grpSpPr>
          <a:xfrm rot="167781">
            <a:off x="650298" y="419955"/>
            <a:ext cx="6487287" cy="8380285"/>
            <a:chOff x="0" y="0"/>
            <a:chExt cx="8649716" cy="11173713"/>
          </a:xfrm>
        </p:grpSpPr>
        <p:sp>
          <p:nvSpPr>
            <p:cNvPr id="5" name="Freeform 5"/>
            <p:cNvSpPr/>
            <p:nvPr/>
          </p:nvSpPr>
          <p:spPr>
            <a:xfrm flipH="1">
              <a:off x="0" y="0"/>
              <a:ext cx="8649716" cy="11173714"/>
            </a:xfrm>
            <a:custGeom>
              <a:avLst/>
              <a:gdLst/>
              <a:ahLst/>
              <a:cxnLst/>
              <a:rect l="l" t="t" r="r" b="b"/>
              <a:pathLst>
                <a:path w="8649716" h="11173714">
                  <a:moveTo>
                    <a:pt x="8649716" y="0"/>
                  </a:moveTo>
                  <a:lnTo>
                    <a:pt x="0" y="0"/>
                  </a:lnTo>
                  <a:lnTo>
                    <a:pt x="0" y="11173714"/>
                  </a:lnTo>
                  <a:lnTo>
                    <a:pt x="8649716" y="11173714"/>
                  </a:lnTo>
                  <a:lnTo>
                    <a:pt x="8649716" y="0"/>
                  </a:lnTo>
                  <a:close/>
                </a:path>
              </a:pathLst>
            </a:custGeom>
            <a:blipFill>
              <a:blip r:embed="rId3"/>
              <a:stretch>
                <a:fillRect l="-713" r="-713"/>
              </a:stretch>
            </a:blipFill>
          </p:spPr>
          <p:txBody>
            <a:bodyPr/>
            <a:lstStyle/>
            <a:p>
              <a:endParaRPr lang="en-US"/>
            </a:p>
          </p:txBody>
        </p:sp>
      </p:grpSp>
      <p:sp>
        <p:nvSpPr>
          <p:cNvPr id="6" name="Freeform 6"/>
          <p:cNvSpPr/>
          <p:nvPr/>
        </p:nvSpPr>
        <p:spPr>
          <a:xfrm>
            <a:off x="7620605" y="468807"/>
            <a:ext cx="10286395" cy="9475293"/>
          </a:xfrm>
          <a:custGeom>
            <a:avLst/>
            <a:gdLst/>
            <a:ahLst/>
            <a:cxnLst/>
            <a:rect l="l" t="t" r="r" b="b"/>
            <a:pathLst>
              <a:path w="10286395" h="9475293">
                <a:moveTo>
                  <a:pt x="0" y="0"/>
                </a:moveTo>
                <a:lnTo>
                  <a:pt x="10286395" y="0"/>
                </a:lnTo>
                <a:lnTo>
                  <a:pt x="10286395" y="9475293"/>
                </a:lnTo>
                <a:lnTo>
                  <a:pt x="0" y="9475293"/>
                </a:lnTo>
                <a:lnTo>
                  <a:pt x="0" y="0"/>
                </a:lnTo>
                <a:close/>
              </a:path>
            </a:pathLst>
          </a:custGeom>
          <a:blipFill>
            <a:blip r:embed="rId4">
              <a:extLst>
                <a:ext uri="{96DAC541-7B7A-43D3-8B79-37D633B846F1}">
                  <asvg:svgBlip xmlns:asvg="http://schemas.microsoft.com/office/drawing/2016/SVG/main" r:embed="rId5"/>
                </a:ext>
              </a:extLst>
            </a:blip>
            <a:stretch>
              <a:fillRect t="-5335" b="-5335"/>
            </a:stretch>
          </a:blipFill>
        </p:spPr>
        <p:txBody>
          <a:bodyPr/>
          <a:lstStyle/>
          <a:p>
            <a:endParaRPr lang="en-US"/>
          </a:p>
        </p:txBody>
      </p:sp>
      <p:sp>
        <p:nvSpPr>
          <p:cNvPr id="7" name="Freeform 7"/>
          <p:cNvSpPr/>
          <p:nvPr/>
        </p:nvSpPr>
        <p:spPr>
          <a:xfrm rot="300846">
            <a:off x="11081134" y="155443"/>
            <a:ext cx="4323008" cy="924606"/>
          </a:xfrm>
          <a:custGeom>
            <a:avLst/>
            <a:gdLst/>
            <a:ahLst/>
            <a:cxnLst/>
            <a:rect l="l" t="t" r="r" b="b"/>
            <a:pathLst>
              <a:path w="4323008" h="924606">
                <a:moveTo>
                  <a:pt x="0" y="0"/>
                </a:moveTo>
                <a:lnTo>
                  <a:pt x="4323008" y="0"/>
                </a:lnTo>
                <a:lnTo>
                  <a:pt x="4323008" y="924606"/>
                </a:lnTo>
                <a:lnTo>
                  <a:pt x="0" y="924606"/>
                </a:lnTo>
                <a:lnTo>
                  <a:pt x="0" y="0"/>
                </a:lnTo>
                <a:close/>
              </a:path>
            </a:pathLst>
          </a:custGeom>
          <a:blipFill>
            <a:blip r:embed="rId6">
              <a:extLst>
                <a:ext uri="{96DAC541-7B7A-43D3-8B79-37D633B846F1}">
                  <asvg:svgBlip xmlns:asvg="http://schemas.microsoft.com/office/drawing/2016/SVG/main" r:embed="rId7"/>
                </a:ext>
              </a:extLst>
            </a:blip>
            <a:stretch>
              <a:fillRect t="-4067" b="-4067"/>
            </a:stretch>
          </a:blipFill>
        </p:spPr>
        <p:txBody>
          <a:bodyPr/>
          <a:lstStyle/>
          <a:p>
            <a:endParaRPr lang="en-US"/>
          </a:p>
        </p:txBody>
      </p:sp>
      <p:sp>
        <p:nvSpPr>
          <p:cNvPr id="8" name="TextBox 8"/>
          <p:cNvSpPr txBox="1"/>
          <p:nvPr/>
        </p:nvSpPr>
        <p:spPr>
          <a:xfrm rot="300846">
            <a:off x="8143860" y="2075622"/>
            <a:ext cx="8733477" cy="9599108"/>
          </a:xfrm>
          <a:prstGeom prst="rect">
            <a:avLst/>
          </a:prstGeom>
        </p:spPr>
        <p:txBody>
          <a:bodyPr lIns="0" tIns="0" rIns="0" bIns="0" rtlCol="0" anchor="t">
            <a:spAutoFit/>
          </a:bodyPr>
          <a:lstStyle/>
          <a:p>
            <a:pPr marL="560902" lvl="2" indent="-186967" algn="just">
              <a:lnSpc>
                <a:spcPts val="5580"/>
              </a:lnSpc>
              <a:buFont typeface="Arial"/>
              <a:buChar char="⚬"/>
            </a:pPr>
            <a:r>
              <a:rPr lang="en-US" sz="3099" b="1" dirty="0">
                <a:solidFill>
                  <a:srgbClr val="000000"/>
                </a:solidFill>
                <a:latin typeface="Calibri (MS) Bold"/>
                <a:ea typeface="Calibri (MS) Bold"/>
                <a:cs typeface="Calibri (MS) Bold"/>
                <a:sym typeface="Calibri (MS) Bold"/>
              </a:rPr>
              <a:t>AI-Based Prediction:</a:t>
            </a:r>
            <a:r>
              <a:rPr lang="en-US" sz="3099" dirty="0">
                <a:solidFill>
                  <a:srgbClr val="000000"/>
                </a:solidFill>
                <a:latin typeface="Calibri (MS)"/>
                <a:ea typeface="Calibri (MS)"/>
                <a:cs typeface="Calibri (MS)"/>
                <a:sym typeface="Calibri (MS)"/>
              </a:rPr>
              <a:t> Uses machine learning to assess heart failure risk.</a:t>
            </a:r>
          </a:p>
          <a:p>
            <a:pPr marL="560902" lvl="2" indent="-186967" algn="just">
              <a:lnSpc>
                <a:spcPts val="5580"/>
              </a:lnSpc>
              <a:buFont typeface="Arial"/>
              <a:buChar char="⚬"/>
            </a:pPr>
            <a:r>
              <a:rPr lang="en-US" sz="3099" b="1" dirty="0">
                <a:solidFill>
                  <a:srgbClr val="000000"/>
                </a:solidFill>
                <a:latin typeface="Calibri (MS) Bold"/>
                <a:ea typeface="Calibri (MS) Bold"/>
                <a:cs typeface="Calibri (MS) Bold"/>
                <a:sym typeface="Calibri (MS) Bold"/>
              </a:rPr>
              <a:t>Clinical Data Analysis:</a:t>
            </a:r>
            <a:r>
              <a:rPr lang="en-US" sz="3099" dirty="0">
                <a:solidFill>
                  <a:srgbClr val="000000"/>
                </a:solidFill>
                <a:latin typeface="Calibri (MS)"/>
                <a:ea typeface="Calibri (MS)"/>
                <a:cs typeface="Calibri (MS)"/>
                <a:sym typeface="Calibri (MS)"/>
              </a:rPr>
              <a:t> Factors include age, BMI, and physical health metrics.</a:t>
            </a:r>
          </a:p>
          <a:p>
            <a:pPr marL="560902" lvl="2" indent="-186967" algn="just">
              <a:lnSpc>
                <a:spcPts val="5580"/>
              </a:lnSpc>
              <a:buFont typeface="Arial"/>
              <a:buChar char="⚬"/>
            </a:pPr>
            <a:r>
              <a:rPr lang="en-US" sz="3099" b="1" dirty="0">
                <a:solidFill>
                  <a:srgbClr val="000000"/>
                </a:solidFill>
                <a:latin typeface="Calibri (MS) Bold"/>
                <a:ea typeface="Calibri (MS) Bold"/>
                <a:cs typeface="Calibri (MS) Bold"/>
                <a:sym typeface="Calibri (MS) Bold"/>
              </a:rPr>
              <a:t>Early Risk Identification:</a:t>
            </a:r>
            <a:r>
              <a:rPr lang="en-US" sz="3099" dirty="0">
                <a:solidFill>
                  <a:srgbClr val="000000"/>
                </a:solidFill>
                <a:latin typeface="Calibri (MS)"/>
                <a:ea typeface="Calibri (MS)"/>
                <a:cs typeface="Calibri (MS)"/>
                <a:sym typeface="Calibri (MS)"/>
              </a:rPr>
              <a:t> Helps doctors detect high-risk patients sooner.</a:t>
            </a:r>
          </a:p>
          <a:p>
            <a:pPr marL="560902" lvl="2" indent="-186967" algn="just">
              <a:lnSpc>
                <a:spcPts val="5580"/>
              </a:lnSpc>
              <a:buFont typeface="Arial"/>
              <a:buChar char="⚬"/>
            </a:pPr>
            <a:r>
              <a:rPr lang="en-US" sz="3099" b="1" dirty="0">
                <a:solidFill>
                  <a:srgbClr val="000000"/>
                </a:solidFill>
                <a:latin typeface="Calibri (MS) Bold"/>
                <a:ea typeface="Calibri (MS) Bold"/>
                <a:cs typeface="Calibri (MS) Bold"/>
                <a:sym typeface="Calibri (MS) Bold"/>
              </a:rPr>
              <a:t>Timely Interventions:</a:t>
            </a:r>
            <a:r>
              <a:rPr lang="en-US" sz="3099" dirty="0">
                <a:solidFill>
                  <a:srgbClr val="000000"/>
                </a:solidFill>
                <a:latin typeface="Calibri (MS)"/>
                <a:ea typeface="Calibri (MS)"/>
                <a:cs typeface="Calibri (MS)"/>
                <a:sym typeface="Calibri (MS)"/>
              </a:rPr>
              <a:t> Supports proactive healthcare decisions.</a:t>
            </a:r>
          </a:p>
          <a:p>
            <a:pPr marL="560902" lvl="2" indent="-186967" algn="just">
              <a:lnSpc>
                <a:spcPts val="5580"/>
              </a:lnSpc>
              <a:buFont typeface="Arial"/>
              <a:buChar char="⚬"/>
            </a:pPr>
            <a:r>
              <a:rPr lang="en-US" sz="3099" b="1" dirty="0">
                <a:solidFill>
                  <a:srgbClr val="000000"/>
                </a:solidFill>
                <a:latin typeface="Calibri (MS) Bold"/>
                <a:ea typeface="Calibri (MS) Bold"/>
                <a:cs typeface="Calibri (MS) Bold"/>
                <a:sym typeface="Calibri (MS) Bold"/>
              </a:rPr>
              <a:t>User-Friendly Interface:</a:t>
            </a:r>
            <a:r>
              <a:rPr lang="en-US" sz="3099" dirty="0">
                <a:solidFill>
                  <a:srgbClr val="000000"/>
                </a:solidFill>
                <a:latin typeface="Calibri (MS)"/>
                <a:ea typeface="Calibri (MS)"/>
                <a:cs typeface="Calibri (MS)"/>
                <a:sym typeface="Calibri (MS)"/>
              </a:rPr>
              <a:t> Bridges AI technology with real-world medical use.</a:t>
            </a:r>
          </a:p>
        </p:txBody>
      </p:sp>
      <p:sp>
        <p:nvSpPr>
          <p:cNvPr id="9" name="TextBox 9"/>
          <p:cNvSpPr txBox="1"/>
          <p:nvPr/>
        </p:nvSpPr>
        <p:spPr>
          <a:xfrm rot="300846">
            <a:off x="9829720" y="1075303"/>
            <a:ext cx="6823337" cy="954840"/>
          </a:xfrm>
          <a:prstGeom prst="rect">
            <a:avLst/>
          </a:prstGeom>
        </p:spPr>
        <p:txBody>
          <a:bodyPr lIns="0" tIns="0" rIns="0" bIns="0" rtlCol="0" anchor="t">
            <a:spAutoFit/>
          </a:bodyPr>
          <a:lstStyle/>
          <a:p>
            <a:pPr algn="ctr">
              <a:lnSpc>
                <a:spcPts val="8049"/>
              </a:lnSpc>
            </a:pPr>
            <a:r>
              <a:rPr lang="en-US" sz="6998">
                <a:solidFill>
                  <a:srgbClr val="F54553"/>
                </a:solidFill>
                <a:latin typeface="Genty Sans"/>
                <a:ea typeface="Genty Sans"/>
                <a:cs typeface="Genty Sans"/>
                <a:sym typeface="Genty Sans"/>
              </a:rPr>
              <a:t>Abstract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1432366" y="1028700"/>
            <a:ext cx="15754975" cy="7444624"/>
          </a:xfrm>
          <a:custGeom>
            <a:avLst/>
            <a:gdLst/>
            <a:ahLst/>
            <a:cxnLst/>
            <a:rect l="l" t="t" r="r" b="b"/>
            <a:pathLst>
              <a:path w="15754975" h="7444624">
                <a:moveTo>
                  <a:pt x="0" y="0"/>
                </a:moveTo>
                <a:lnTo>
                  <a:pt x="15754976" y="0"/>
                </a:lnTo>
                <a:lnTo>
                  <a:pt x="15754976" y="7444624"/>
                </a:lnTo>
                <a:lnTo>
                  <a:pt x="0" y="7444624"/>
                </a:lnTo>
                <a:lnTo>
                  <a:pt x="0" y="0"/>
                </a:lnTo>
                <a:close/>
              </a:path>
            </a:pathLst>
          </a:custGeom>
          <a:blipFill>
            <a:blip r:embed="rId3">
              <a:extLst>
                <a:ext uri="{96DAC541-7B7A-43D3-8B79-37D633B846F1}">
                  <asvg:svgBlip xmlns:asvg="http://schemas.microsoft.com/office/drawing/2016/SVG/main" r:embed="rId4"/>
                </a:ext>
              </a:extLst>
            </a:blip>
            <a:stretch>
              <a:fillRect t="-4598" b="-4598"/>
            </a:stretch>
          </a:blipFill>
        </p:spPr>
        <p:txBody>
          <a:bodyPr/>
          <a:lstStyle/>
          <a:p>
            <a:endParaRPr lang="en-US"/>
          </a:p>
        </p:txBody>
      </p:sp>
      <p:sp>
        <p:nvSpPr>
          <p:cNvPr id="5" name="TextBox 5"/>
          <p:cNvSpPr txBox="1"/>
          <p:nvPr/>
        </p:nvSpPr>
        <p:spPr>
          <a:xfrm>
            <a:off x="2743200" y="1265542"/>
            <a:ext cx="12338193" cy="2940025"/>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Database Implementation</a:t>
            </a:r>
          </a:p>
        </p:txBody>
      </p:sp>
      <p:sp>
        <p:nvSpPr>
          <p:cNvPr id="6" name="TextBox 6"/>
          <p:cNvSpPr txBox="1"/>
          <p:nvPr/>
        </p:nvSpPr>
        <p:spPr>
          <a:xfrm>
            <a:off x="2743200" y="4371291"/>
            <a:ext cx="13133308" cy="5612790"/>
          </a:xfrm>
          <a:prstGeom prst="rect">
            <a:avLst/>
          </a:prstGeom>
        </p:spPr>
        <p:txBody>
          <a:bodyPr lIns="0" tIns="0" rIns="0" bIns="0" rtlCol="0" anchor="t">
            <a:spAutoFit/>
          </a:bodyPr>
          <a:lstStyle/>
          <a:p>
            <a:pPr algn="just">
              <a:lnSpc>
                <a:spcPts val="4899"/>
              </a:lnSpc>
            </a:pPr>
            <a:r>
              <a:rPr lang="en-US" sz="3600">
                <a:solidFill>
                  <a:srgbClr val="000000"/>
                </a:solidFill>
                <a:latin typeface="Calibri (MS)"/>
                <a:ea typeface="Calibri (MS)"/>
                <a:cs typeface="Calibri (MS)"/>
                <a:sym typeface="Calibri (MS)"/>
              </a:rPr>
              <a:t>In this project, Supabase was used to manage the database, ensuring secure </a:t>
            </a:r>
            <a:r>
              <a:rPr lang="en-US" sz="3600" u="none">
                <a:solidFill>
                  <a:srgbClr val="000000"/>
                </a:solidFill>
                <a:latin typeface="Calibri (MS)"/>
                <a:ea typeface="Calibri (MS)"/>
                <a:cs typeface="Calibri (MS)"/>
                <a:sym typeface="Calibri (MS)"/>
              </a:rPr>
              <a:t>s</a:t>
            </a:r>
            <a:r>
              <a:rPr lang="en-US" sz="3600">
                <a:solidFill>
                  <a:srgbClr val="000000"/>
                </a:solidFill>
                <a:latin typeface="Calibri (MS)"/>
                <a:ea typeface="Calibri (MS)"/>
                <a:cs typeface="Calibri (MS)"/>
                <a:sym typeface="Calibri (MS)"/>
              </a:rPr>
              <a:t>t</a:t>
            </a:r>
            <a:r>
              <a:rPr lang="en-US" sz="3600" u="none">
                <a:solidFill>
                  <a:srgbClr val="000000"/>
                </a:solidFill>
                <a:latin typeface="Calibri (MS)"/>
                <a:ea typeface="Calibri (MS)"/>
                <a:cs typeface="Calibri (MS)"/>
                <a:sym typeface="Calibri (MS)"/>
              </a:rPr>
              <a:t>or</a:t>
            </a:r>
            <a:r>
              <a:rPr lang="en-US" sz="3600">
                <a:solidFill>
                  <a:srgbClr val="000000"/>
                </a:solidFill>
                <a:latin typeface="Calibri (MS)"/>
                <a:ea typeface="Calibri (MS)"/>
                <a:cs typeface="Calibri (MS)"/>
                <a:sym typeface="Calibri (MS)"/>
              </a:rPr>
              <a:t>ag</a:t>
            </a:r>
            <a:r>
              <a:rPr lang="en-US" sz="3600" u="none">
                <a:solidFill>
                  <a:srgbClr val="000000"/>
                </a:solidFill>
                <a:latin typeface="Calibri (MS)"/>
                <a:ea typeface="Calibri (MS)"/>
                <a:cs typeface="Calibri (MS)"/>
                <a:sym typeface="Calibri (MS)"/>
              </a:rPr>
              <a:t>e</a:t>
            </a:r>
            <a:r>
              <a:rPr lang="en-US" sz="3600">
                <a:solidFill>
                  <a:srgbClr val="000000"/>
                </a:solidFill>
                <a:latin typeface="Calibri (MS)"/>
                <a:ea typeface="Calibri (MS)"/>
                <a:cs typeface="Calibri (MS)"/>
                <a:sym typeface="Calibri (MS)"/>
              </a:rPr>
              <a:t> and easy access to user and prediction data, while Supabase Auth enables secure user authentication. Data is inserted after predictions are made. Users can view their history through the dashboard, creating a complete feedback loop.</a:t>
            </a:r>
          </a:p>
          <a:p>
            <a:pPr algn="just">
              <a:lnSpc>
                <a:spcPts val="4899"/>
              </a:lnSpc>
            </a:pPr>
            <a:endParaRPr lang="en-US" sz="3600">
              <a:solidFill>
                <a:srgbClr val="000000"/>
              </a:solidFill>
              <a:latin typeface="Calibri (MS)"/>
              <a:ea typeface="Calibri (MS)"/>
              <a:cs typeface="Calibri (MS)"/>
              <a:sym typeface="Calibri (MS)"/>
            </a:endParaRPr>
          </a:p>
          <a:p>
            <a:pPr algn="just">
              <a:lnSpc>
                <a:spcPts val="4899"/>
              </a:lnSpc>
            </a:pPr>
            <a:endParaRPr lang="en-US" sz="3600">
              <a:solidFill>
                <a:srgbClr val="000000"/>
              </a:solidFill>
              <a:latin typeface="Calibri (MS)"/>
              <a:ea typeface="Calibri (MS)"/>
              <a:cs typeface="Calibri (MS)"/>
              <a:sym typeface="Calibri (MS)"/>
            </a:endParaRPr>
          </a:p>
          <a:p>
            <a:pPr algn="just">
              <a:lnSpc>
                <a:spcPts val="4899"/>
              </a:lnSpc>
            </a:pPr>
            <a:endParaRPr lang="en-US" sz="3600">
              <a:solidFill>
                <a:srgbClr val="000000"/>
              </a:solidFill>
              <a:latin typeface="Calibri (MS)"/>
              <a:ea typeface="Calibri (MS)"/>
              <a:cs typeface="Calibri (MS)"/>
              <a:sym typeface="Calibri (MS)"/>
            </a:endParaRPr>
          </a:p>
          <a:p>
            <a:pPr algn="just">
              <a:lnSpc>
                <a:spcPts val="4900"/>
              </a:lnSpc>
            </a:pPr>
            <a:endParaRPr lang="en-US" sz="3600">
              <a:solidFill>
                <a:srgbClr val="000000"/>
              </a:solidFill>
              <a:latin typeface="Calibri (MS)"/>
              <a:ea typeface="Calibri (MS)"/>
              <a:cs typeface="Calibri (MS)"/>
              <a:sym typeface="Calibri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01240">
            <a:off x="6524066" y="4466002"/>
            <a:ext cx="1588469" cy="208880"/>
            <a:chOff x="0" y="0"/>
            <a:chExt cx="1158955" cy="152400"/>
          </a:xfrm>
        </p:grpSpPr>
        <p:sp>
          <p:nvSpPr>
            <p:cNvPr id="3" name="Freeform 3"/>
            <p:cNvSpPr/>
            <p:nvPr/>
          </p:nvSpPr>
          <p:spPr>
            <a:xfrm>
              <a:off x="0" y="0"/>
              <a:ext cx="1158955" cy="152400"/>
            </a:xfrm>
            <a:custGeom>
              <a:avLst/>
              <a:gdLst/>
              <a:ahLst/>
              <a:cxnLst/>
              <a:rect l="l" t="t" r="r" b="b"/>
              <a:pathLst>
                <a:path w="1158955" h="152400">
                  <a:moveTo>
                    <a:pt x="0" y="0"/>
                  </a:moveTo>
                  <a:lnTo>
                    <a:pt x="1158955" y="0"/>
                  </a:lnTo>
                  <a:lnTo>
                    <a:pt x="1158955" y="152400"/>
                  </a:lnTo>
                  <a:lnTo>
                    <a:pt x="0" y="152400"/>
                  </a:lnTo>
                  <a:close/>
                </a:path>
              </a:pathLst>
            </a:custGeom>
            <a:solidFill>
              <a:srgbClr val="2D2828"/>
            </a:solidFill>
          </p:spPr>
          <p:txBody>
            <a:bodyPr/>
            <a:lstStyle/>
            <a:p>
              <a:endParaRPr lang="en-US"/>
            </a:p>
          </p:txBody>
        </p:sp>
      </p:grpSp>
      <p:grpSp>
        <p:nvGrpSpPr>
          <p:cNvPr id="4" name="Group 4"/>
          <p:cNvGrpSpPr/>
          <p:nvPr/>
        </p:nvGrpSpPr>
        <p:grpSpPr>
          <a:xfrm>
            <a:off x="7773376" y="3772876"/>
            <a:ext cx="2741248" cy="2741248"/>
            <a:chOff x="0" y="0"/>
            <a:chExt cx="3654997" cy="3654997"/>
          </a:xfrm>
        </p:grpSpPr>
        <p:grpSp>
          <p:nvGrpSpPr>
            <p:cNvPr id="5" name="Group 5"/>
            <p:cNvGrpSpPr/>
            <p:nvPr/>
          </p:nvGrpSpPr>
          <p:grpSpPr>
            <a:xfrm>
              <a:off x="0" y="0"/>
              <a:ext cx="3654997" cy="365499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7" name="Group 7"/>
            <p:cNvGrpSpPr/>
            <p:nvPr/>
          </p:nvGrpSpPr>
          <p:grpSpPr>
            <a:xfrm>
              <a:off x="281837" y="297802"/>
              <a:ext cx="3091323" cy="309132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47DF"/>
              </a:solidFill>
            </p:spPr>
            <p:txBody>
              <a:bodyPr/>
              <a:lstStyle/>
              <a:p>
                <a:endParaRPr lang="en-US"/>
              </a:p>
            </p:txBody>
          </p:sp>
        </p:grpSp>
      </p:grpSp>
      <p:grpSp>
        <p:nvGrpSpPr>
          <p:cNvPr id="9" name="Group 9"/>
          <p:cNvGrpSpPr/>
          <p:nvPr/>
        </p:nvGrpSpPr>
        <p:grpSpPr>
          <a:xfrm>
            <a:off x="4667970" y="3164221"/>
            <a:ext cx="1991070" cy="1991070"/>
            <a:chOff x="0" y="0"/>
            <a:chExt cx="2654760" cy="2654760"/>
          </a:xfrm>
        </p:grpSpPr>
        <p:grpSp>
          <p:nvGrpSpPr>
            <p:cNvPr id="10" name="Group 10"/>
            <p:cNvGrpSpPr/>
            <p:nvPr/>
          </p:nvGrpSpPr>
          <p:grpSpPr>
            <a:xfrm>
              <a:off x="0" y="0"/>
              <a:ext cx="2654760" cy="265476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A8E2"/>
              </a:solidFill>
            </p:spPr>
            <p:txBody>
              <a:bodyPr/>
              <a:lstStyle/>
              <a:p>
                <a:endParaRPr lang="en-US"/>
              </a:p>
            </p:txBody>
          </p:sp>
        </p:grpSp>
        <p:grpSp>
          <p:nvGrpSpPr>
            <p:cNvPr id="12" name="Group 12"/>
            <p:cNvGrpSpPr/>
            <p:nvPr/>
          </p:nvGrpSpPr>
          <p:grpSpPr>
            <a:xfrm>
              <a:off x="266975" y="279055"/>
              <a:ext cx="2120809" cy="212080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CFBD"/>
              </a:solidFill>
            </p:spPr>
            <p:txBody>
              <a:bodyPr/>
              <a:lstStyle/>
              <a:p>
                <a:endParaRPr lang="en-US"/>
              </a:p>
            </p:txBody>
          </p:sp>
        </p:grpSp>
      </p:grpSp>
      <p:grpSp>
        <p:nvGrpSpPr>
          <p:cNvPr id="14" name="Group 14"/>
          <p:cNvGrpSpPr/>
          <p:nvPr/>
        </p:nvGrpSpPr>
        <p:grpSpPr>
          <a:xfrm>
            <a:off x="11121880" y="6534035"/>
            <a:ext cx="2000899" cy="2000899"/>
            <a:chOff x="0" y="0"/>
            <a:chExt cx="2667865" cy="2667865"/>
          </a:xfrm>
        </p:grpSpPr>
        <p:grpSp>
          <p:nvGrpSpPr>
            <p:cNvPr id="15" name="Group 15"/>
            <p:cNvGrpSpPr/>
            <p:nvPr/>
          </p:nvGrpSpPr>
          <p:grpSpPr>
            <a:xfrm>
              <a:off x="0" y="0"/>
              <a:ext cx="2667865" cy="266786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A8E2"/>
              </a:solidFill>
            </p:spPr>
            <p:txBody>
              <a:bodyPr/>
              <a:lstStyle/>
              <a:p>
                <a:endParaRPr lang="en-US"/>
              </a:p>
            </p:txBody>
          </p:sp>
        </p:grpSp>
        <p:grpSp>
          <p:nvGrpSpPr>
            <p:cNvPr id="17" name="Group 17"/>
            <p:cNvGrpSpPr/>
            <p:nvPr/>
          </p:nvGrpSpPr>
          <p:grpSpPr>
            <a:xfrm>
              <a:off x="273528" y="285607"/>
              <a:ext cx="2120809" cy="2120809"/>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5B72"/>
              </a:solidFill>
            </p:spPr>
            <p:txBody>
              <a:bodyPr/>
              <a:lstStyle/>
              <a:p>
                <a:endParaRPr lang="en-US"/>
              </a:p>
            </p:txBody>
          </p:sp>
        </p:grpSp>
      </p:grpSp>
      <p:grpSp>
        <p:nvGrpSpPr>
          <p:cNvPr id="19" name="Group 19"/>
          <p:cNvGrpSpPr/>
          <p:nvPr/>
        </p:nvGrpSpPr>
        <p:grpSpPr>
          <a:xfrm>
            <a:off x="2426855" y="6301406"/>
            <a:ext cx="1991070" cy="1991070"/>
            <a:chOff x="0" y="0"/>
            <a:chExt cx="2654760" cy="2654760"/>
          </a:xfrm>
        </p:grpSpPr>
        <p:grpSp>
          <p:nvGrpSpPr>
            <p:cNvPr id="20" name="Group 20"/>
            <p:cNvGrpSpPr/>
            <p:nvPr/>
          </p:nvGrpSpPr>
          <p:grpSpPr>
            <a:xfrm>
              <a:off x="0" y="0"/>
              <a:ext cx="2654760" cy="265476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A8E2"/>
              </a:solidFill>
            </p:spPr>
            <p:txBody>
              <a:bodyPr/>
              <a:lstStyle/>
              <a:p>
                <a:endParaRPr lang="en-US"/>
              </a:p>
            </p:txBody>
          </p:sp>
        </p:grpSp>
        <p:grpSp>
          <p:nvGrpSpPr>
            <p:cNvPr id="22" name="Group 22"/>
            <p:cNvGrpSpPr/>
            <p:nvPr/>
          </p:nvGrpSpPr>
          <p:grpSpPr>
            <a:xfrm>
              <a:off x="266975" y="279055"/>
              <a:ext cx="2120809" cy="2120809"/>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D2828"/>
              </a:solidFill>
            </p:spPr>
            <p:txBody>
              <a:bodyPr/>
              <a:lstStyle/>
              <a:p>
                <a:endParaRPr lang="en-US"/>
              </a:p>
            </p:txBody>
          </p:sp>
        </p:grpSp>
      </p:grpSp>
      <p:grpSp>
        <p:nvGrpSpPr>
          <p:cNvPr id="24" name="Group 24"/>
          <p:cNvGrpSpPr/>
          <p:nvPr/>
        </p:nvGrpSpPr>
        <p:grpSpPr>
          <a:xfrm rot="7621854">
            <a:off x="3613574" y="5583028"/>
            <a:ext cx="1983536" cy="249438"/>
            <a:chOff x="0" y="0"/>
            <a:chExt cx="1211886" cy="152400"/>
          </a:xfrm>
        </p:grpSpPr>
        <p:sp>
          <p:nvSpPr>
            <p:cNvPr id="25" name="Freeform 25"/>
            <p:cNvSpPr/>
            <p:nvPr/>
          </p:nvSpPr>
          <p:spPr>
            <a:xfrm>
              <a:off x="0" y="0"/>
              <a:ext cx="1211886" cy="152400"/>
            </a:xfrm>
            <a:custGeom>
              <a:avLst/>
              <a:gdLst/>
              <a:ahLst/>
              <a:cxnLst/>
              <a:rect l="l" t="t" r="r" b="b"/>
              <a:pathLst>
                <a:path w="1211886" h="152400">
                  <a:moveTo>
                    <a:pt x="0" y="0"/>
                  </a:moveTo>
                  <a:lnTo>
                    <a:pt x="1211886" y="0"/>
                  </a:lnTo>
                  <a:lnTo>
                    <a:pt x="1211886" y="152400"/>
                  </a:lnTo>
                  <a:lnTo>
                    <a:pt x="0" y="152400"/>
                  </a:lnTo>
                  <a:close/>
                </a:path>
              </a:pathLst>
            </a:custGeom>
            <a:solidFill>
              <a:srgbClr val="2D2828"/>
            </a:solidFill>
          </p:spPr>
          <p:txBody>
            <a:bodyPr/>
            <a:lstStyle/>
            <a:p>
              <a:endParaRPr lang="en-US"/>
            </a:p>
          </p:txBody>
        </p:sp>
      </p:grpSp>
      <p:grpSp>
        <p:nvGrpSpPr>
          <p:cNvPr id="26" name="Group 26"/>
          <p:cNvGrpSpPr/>
          <p:nvPr/>
        </p:nvGrpSpPr>
        <p:grpSpPr>
          <a:xfrm rot="7994704">
            <a:off x="12517301" y="6128156"/>
            <a:ext cx="2109234" cy="225813"/>
            <a:chOff x="0" y="0"/>
            <a:chExt cx="1423509" cy="152400"/>
          </a:xfrm>
        </p:grpSpPr>
        <p:sp>
          <p:nvSpPr>
            <p:cNvPr id="27" name="Freeform 27"/>
            <p:cNvSpPr/>
            <p:nvPr/>
          </p:nvSpPr>
          <p:spPr>
            <a:xfrm>
              <a:off x="0" y="0"/>
              <a:ext cx="1423509" cy="152400"/>
            </a:xfrm>
            <a:custGeom>
              <a:avLst/>
              <a:gdLst/>
              <a:ahLst/>
              <a:cxnLst/>
              <a:rect l="l" t="t" r="r" b="b"/>
              <a:pathLst>
                <a:path w="1423509" h="152400">
                  <a:moveTo>
                    <a:pt x="0" y="0"/>
                  </a:moveTo>
                  <a:lnTo>
                    <a:pt x="1423509" y="0"/>
                  </a:lnTo>
                  <a:lnTo>
                    <a:pt x="1423509" y="152400"/>
                  </a:lnTo>
                  <a:lnTo>
                    <a:pt x="0" y="152400"/>
                  </a:lnTo>
                  <a:close/>
                </a:path>
              </a:pathLst>
            </a:custGeom>
            <a:solidFill>
              <a:srgbClr val="2D2828"/>
            </a:solidFill>
          </p:spPr>
          <p:txBody>
            <a:bodyPr/>
            <a:lstStyle/>
            <a:p>
              <a:endParaRPr lang="en-US"/>
            </a:p>
          </p:txBody>
        </p:sp>
      </p:grpSp>
      <p:grpSp>
        <p:nvGrpSpPr>
          <p:cNvPr id="28" name="Group 28"/>
          <p:cNvGrpSpPr/>
          <p:nvPr/>
        </p:nvGrpSpPr>
        <p:grpSpPr>
          <a:xfrm>
            <a:off x="13763882" y="3896107"/>
            <a:ext cx="1994654" cy="1994654"/>
            <a:chOff x="0" y="0"/>
            <a:chExt cx="2659539" cy="2659539"/>
          </a:xfrm>
        </p:grpSpPr>
        <p:grpSp>
          <p:nvGrpSpPr>
            <p:cNvPr id="29" name="Group 29"/>
            <p:cNvGrpSpPr/>
            <p:nvPr/>
          </p:nvGrpSpPr>
          <p:grpSpPr>
            <a:xfrm>
              <a:off x="0" y="0"/>
              <a:ext cx="2659539" cy="2659539"/>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A8E2"/>
              </a:solidFill>
            </p:spPr>
            <p:txBody>
              <a:bodyPr/>
              <a:lstStyle/>
              <a:p>
                <a:endParaRPr lang="en-US"/>
              </a:p>
            </p:txBody>
          </p:sp>
        </p:grpSp>
        <p:grpSp>
          <p:nvGrpSpPr>
            <p:cNvPr id="31" name="Group 31"/>
            <p:cNvGrpSpPr/>
            <p:nvPr/>
          </p:nvGrpSpPr>
          <p:grpSpPr>
            <a:xfrm>
              <a:off x="269365" y="281444"/>
              <a:ext cx="2120809" cy="2120809"/>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BA3C"/>
              </a:solidFill>
            </p:spPr>
            <p:txBody>
              <a:bodyPr/>
              <a:lstStyle/>
              <a:p>
                <a:endParaRPr lang="en-US"/>
              </a:p>
            </p:txBody>
          </p:sp>
        </p:grpSp>
      </p:grpSp>
      <p:grpSp>
        <p:nvGrpSpPr>
          <p:cNvPr id="33" name="Group 33"/>
          <p:cNvGrpSpPr/>
          <p:nvPr/>
        </p:nvGrpSpPr>
        <p:grpSpPr>
          <a:xfrm rot="-8398737">
            <a:off x="10021343" y="6373778"/>
            <a:ext cx="1568249" cy="197782"/>
            <a:chOff x="0" y="0"/>
            <a:chExt cx="1208405" cy="152400"/>
          </a:xfrm>
        </p:grpSpPr>
        <p:sp>
          <p:nvSpPr>
            <p:cNvPr id="34" name="Freeform 34"/>
            <p:cNvSpPr/>
            <p:nvPr/>
          </p:nvSpPr>
          <p:spPr>
            <a:xfrm>
              <a:off x="0" y="0"/>
              <a:ext cx="1208405" cy="152400"/>
            </a:xfrm>
            <a:custGeom>
              <a:avLst/>
              <a:gdLst/>
              <a:ahLst/>
              <a:cxnLst/>
              <a:rect l="l" t="t" r="r" b="b"/>
              <a:pathLst>
                <a:path w="1208405" h="152400">
                  <a:moveTo>
                    <a:pt x="0" y="0"/>
                  </a:moveTo>
                  <a:lnTo>
                    <a:pt x="1208405" y="0"/>
                  </a:lnTo>
                  <a:lnTo>
                    <a:pt x="1208405" y="152400"/>
                  </a:lnTo>
                  <a:lnTo>
                    <a:pt x="0" y="152400"/>
                  </a:lnTo>
                  <a:close/>
                </a:path>
              </a:pathLst>
            </a:custGeom>
            <a:solidFill>
              <a:srgbClr val="2D2828"/>
            </a:solidFill>
          </p:spPr>
          <p:txBody>
            <a:bodyPr/>
            <a:lstStyle/>
            <a:p>
              <a:endParaRPr lang="en-US"/>
            </a:p>
          </p:txBody>
        </p:sp>
      </p:grpSp>
      <p:sp>
        <p:nvSpPr>
          <p:cNvPr id="35" name="AutoShape 35"/>
          <p:cNvSpPr/>
          <p:nvPr/>
        </p:nvSpPr>
        <p:spPr>
          <a:xfrm rot="-5400000">
            <a:off x="8029198" y="2640403"/>
            <a:ext cx="2265069"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6" name="AutoShape 36"/>
          <p:cNvSpPr/>
          <p:nvPr/>
        </p:nvSpPr>
        <p:spPr>
          <a:xfrm rot="-10800000">
            <a:off x="9171258" y="1526919"/>
            <a:ext cx="491570"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7" name="AutoShape 37"/>
          <p:cNvSpPr/>
          <p:nvPr/>
        </p:nvSpPr>
        <p:spPr>
          <a:xfrm flipH="1" flipV="1">
            <a:off x="13316608" y="1861770"/>
            <a:ext cx="9525" cy="2870405"/>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8" name="AutoShape 38"/>
          <p:cNvSpPr/>
          <p:nvPr/>
        </p:nvSpPr>
        <p:spPr>
          <a:xfrm flipH="1">
            <a:off x="13335658" y="1880154"/>
            <a:ext cx="491570"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9" name="AutoShape 39"/>
          <p:cNvSpPr/>
          <p:nvPr/>
        </p:nvSpPr>
        <p:spPr>
          <a:xfrm rot="-10785590">
            <a:off x="13345181" y="4883909"/>
            <a:ext cx="418702"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40" name="AutoShape 40"/>
          <p:cNvSpPr/>
          <p:nvPr/>
        </p:nvSpPr>
        <p:spPr>
          <a:xfrm rot="-10800000">
            <a:off x="13132303" y="7534018"/>
            <a:ext cx="507904"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41" name="AutoShape 41"/>
          <p:cNvSpPr/>
          <p:nvPr/>
        </p:nvSpPr>
        <p:spPr>
          <a:xfrm rot="-5423305">
            <a:off x="5478954" y="2961931"/>
            <a:ext cx="385538"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42" name="AutoShape 42"/>
          <p:cNvSpPr/>
          <p:nvPr/>
        </p:nvSpPr>
        <p:spPr>
          <a:xfrm rot="-10800000">
            <a:off x="4417924" y="2778692"/>
            <a:ext cx="1242967"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43" name="AutoShape 43"/>
          <p:cNvSpPr/>
          <p:nvPr/>
        </p:nvSpPr>
        <p:spPr>
          <a:xfrm rot="-10747316">
            <a:off x="4417888" y="7337851"/>
            <a:ext cx="621556" cy="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44" name="Freeform 44"/>
          <p:cNvSpPr/>
          <p:nvPr/>
        </p:nvSpPr>
        <p:spPr>
          <a:xfrm>
            <a:off x="5252795" y="3787508"/>
            <a:ext cx="837856" cy="837856"/>
          </a:xfrm>
          <a:custGeom>
            <a:avLst/>
            <a:gdLst/>
            <a:ahLst/>
            <a:cxnLst/>
            <a:rect l="l" t="t" r="r" b="b"/>
            <a:pathLst>
              <a:path w="837856" h="837856">
                <a:moveTo>
                  <a:pt x="0" y="0"/>
                </a:moveTo>
                <a:lnTo>
                  <a:pt x="837856" y="0"/>
                </a:lnTo>
                <a:lnTo>
                  <a:pt x="837856" y="837855"/>
                </a:lnTo>
                <a:lnTo>
                  <a:pt x="0" y="8378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5" name="Freeform 45"/>
          <p:cNvSpPr/>
          <p:nvPr/>
        </p:nvSpPr>
        <p:spPr>
          <a:xfrm>
            <a:off x="14287180" y="4420282"/>
            <a:ext cx="948058" cy="948058"/>
          </a:xfrm>
          <a:custGeom>
            <a:avLst/>
            <a:gdLst/>
            <a:ahLst/>
            <a:cxnLst/>
            <a:rect l="l" t="t" r="r" b="b"/>
            <a:pathLst>
              <a:path w="948058" h="948058">
                <a:moveTo>
                  <a:pt x="0" y="0"/>
                </a:moveTo>
                <a:lnTo>
                  <a:pt x="948058" y="0"/>
                </a:lnTo>
                <a:lnTo>
                  <a:pt x="948058" y="948058"/>
                </a:lnTo>
                <a:lnTo>
                  <a:pt x="0" y="948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6" name="Freeform 46"/>
          <p:cNvSpPr/>
          <p:nvPr/>
        </p:nvSpPr>
        <p:spPr>
          <a:xfrm>
            <a:off x="8523783" y="4420282"/>
            <a:ext cx="1287465" cy="1287465"/>
          </a:xfrm>
          <a:custGeom>
            <a:avLst/>
            <a:gdLst/>
            <a:ahLst/>
            <a:cxnLst/>
            <a:rect l="l" t="t" r="r" b="b"/>
            <a:pathLst>
              <a:path w="1287465" h="1287465">
                <a:moveTo>
                  <a:pt x="0" y="0"/>
                </a:moveTo>
                <a:lnTo>
                  <a:pt x="1287465" y="0"/>
                </a:lnTo>
                <a:lnTo>
                  <a:pt x="1287465" y="1287465"/>
                </a:lnTo>
                <a:lnTo>
                  <a:pt x="0" y="12874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7" name="Freeform 47"/>
          <p:cNvSpPr/>
          <p:nvPr/>
        </p:nvSpPr>
        <p:spPr>
          <a:xfrm>
            <a:off x="11574325" y="6981895"/>
            <a:ext cx="1088034" cy="1088034"/>
          </a:xfrm>
          <a:custGeom>
            <a:avLst/>
            <a:gdLst/>
            <a:ahLst/>
            <a:cxnLst/>
            <a:rect l="l" t="t" r="r" b="b"/>
            <a:pathLst>
              <a:path w="1088034" h="1088034">
                <a:moveTo>
                  <a:pt x="0" y="0"/>
                </a:moveTo>
                <a:lnTo>
                  <a:pt x="1088034" y="0"/>
                </a:lnTo>
                <a:lnTo>
                  <a:pt x="1088034" y="1088034"/>
                </a:lnTo>
                <a:lnTo>
                  <a:pt x="0" y="1088034"/>
                </a:lnTo>
                <a:lnTo>
                  <a:pt x="0" y="0"/>
                </a:lnTo>
                <a:close/>
              </a:path>
            </a:pathLst>
          </a:custGeom>
          <a:blipFill>
            <a:blip r:embed="rId8"/>
            <a:stretch>
              <a:fillRect/>
            </a:stretch>
          </a:blipFill>
        </p:spPr>
        <p:txBody>
          <a:bodyPr/>
          <a:lstStyle/>
          <a:p>
            <a:endParaRPr lang="en-US"/>
          </a:p>
        </p:txBody>
      </p:sp>
      <p:sp>
        <p:nvSpPr>
          <p:cNvPr id="48" name="Freeform 48"/>
          <p:cNvSpPr/>
          <p:nvPr/>
        </p:nvSpPr>
        <p:spPr>
          <a:xfrm>
            <a:off x="2761678" y="6741754"/>
            <a:ext cx="1216971" cy="1018592"/>
          </a:xfrm>
          <a:custGeom>
            <a:avLst/>
            <a:gdLst/>
            <a:ahLst/>
            <a:cxnLst/>
            <a:rect l="l" t="t" r="r" b="b"/>
            <a:pathLst>
              <a:path w="1216971" h="1018592">
                <a:moveTo>
                  <a:pt x="0" y="0"/>
                </a:moveTo>
                <a:lnTo>
                  <a:pt x="1216972" y="0"/>
                </a:lnTo>
                <a:lnTo>
                  <a:pt x="1216972" y="1018592"/>
                </a:lnTo>
                <a:lnTo>
                  <a:pt x="0" y="1018592"/>
                </a:lnTo>
                <a:lnTo>
                  <a:pt x="0" y="0"/>
                </a:lnTo>
                <a:close/>
              </a:path>
            </a:pathLst>
          </a:custGeom>
          <a:blipFill>
            <a:blip r:embed="rId9"/>
            <a:stretch>
              <a:fillRect l="-12774" r="-12774"/>
            </a:stretch>
          </a:blipFill>
        </p:spPr>
        <p:txBody>
          <a:bodyPr/>
          <a:lstStyle/>
          <a:p>
            <a:endParaRPr lang="en-US"/>
          </a:p>
        </p:txBody>
      </p:sp>
      <p:sp>
        <p:nvSpPr>
          <p:cNvPr id="49" name="TextBox 49"/>
          <p:cNvSpPr txBox="1"/>
          <p:nvPr/>
        </p:nvSpPr>
        <p:spPr>
          <a:xfrm>
            <a:off x="13827228" y="7811620"/>
            <a:ext cx="3122756" cy="1249680"/>
          </a:xfrm>
          <a:prstGeom prst="rect">
            <a:avLst/>
          </a:prstGeom>
        </p:spPr>
        <p:txBody>
          <a:bodyPr lIns="0" tIns="0" rIns="0" bIns="0" rtlCol="0" anchor="t">
            <a:spAutoFit/>
          </a:bodyPr>
          <a:lstStyle/>
          <a:p>
            <a:pPr algn="l">
              <a:lnSpc>
                <a:spcPts val="2519"/>
              </a:lnSpc>
            </a:pPr>
            <a:r>
              <a:rPr lang="en-US" sz="1799" b="1">
                <a:solidFill>
                  <a:srgbClr val="545454"/>
                </a:solidFill>
                <a:latin typeface="Inter Bold"/>
                <a:ea typeface="Inter Bold"/>
                <a:cs typeface="Inter Bold"/>
                <a:sym typeface="Inter Bold"/>
              </a:rPr>
              <a:t>Prediction results are stored in the database and can be retrieved for user viewing.</a:t>
            </a:r>
          </a:p>
        </p:txBody>
      </p:sp>
      <p:sp>
        <p:nvSpPr>
          <p:cNvPr id="50" name="TextBox 50"/>
          <p:cNvSpPr txBox="1"/>
          <p:nvPr/>
        </p:nvSpPr>
        <p:spPr>
          <a:xfrm>
            <a:off x="13827228" y="7307472"/>
            <a:ext cx="3122756" cy="389255"/>
          </a:xfrm>
          <a:prstGeom prst="rect">
            <a:avLst/>
          </a:prstGeom>
        </p:spPr>
        <p:txBody>
          <a:bodyPr lIns="0" tIns="0" rIns="0" bIns="0" rtlCol="0" anchor="t">
            <a:spAutoFit/>
          </a:bodyPr>
          <a:lstStyle/>
          <a:p>
            <a:pPr algn="l">
              <a:lnSpc>
                <a:spcPts val="3220"/>
              </a:lnSpc>
            </a:pPr>
            <a:r>
              <a:rPr lang="en-US" sz="2300" b="1" spc="147">
                <a:solidFill>
                  <a:srgbClr val="ED5B72"/>
                </a:solidFill>
                <a:latin typeface="Inter Bold"/>
                <a:ea typeface="Inter Bold"/>
                <a:cs typeface="Inter Bold"/>
                <a:sym typeface="Inter Bold"/>
              </a:rPr>
              <a:t>Data Insertion</a:t>
            </a:r>
          </a:p>
        </p:txBody>
      </p:sp>
      <p:sp>
        <p:nvSpPr>
          <p:cNvPr id="51" name="TextBox 51"/>
          <p:cNvSpPr txBox="1"/>
          <p:nvPr/>
        </p:nvSpPr>
        <p:spPr>
          <a:xfrm>
            <a:off x="13964308" y="2516885"/>
            <a:ext cx="3122756" cy="1249680"/>
          </a:xfrm>
          <a:prstGeom prst="rect">
            <a:avLst/>
          </a:prstGeom>
        </p:spPr>
        <p:txBody>
          <a:bodyPr lIns="0" tIns="0" rIns="0" bIns="0" rtlCol="0" anchor="t">
            <a:spAutoFit/>
          </a:bodyPr>
          <a:lstStyle/>
          <a:p>
            <a:pPr algn="l">
              <a:lnSpc>
                <a:spcPts val="2519"/>
              </a:lnSpc>
            </a:pPr>
            <a:r>
              <a:rPr lang="en-US" sz="1799" b="1">
                <a:solidFill>
                  <a:srgbClr val="545454"/>
                </a:solidFill>
                <a:latin typeface="Inter Bold"/>
                <a:ea typeface="Inter Bold"/>
                <a:cs typeface="Inter Bold"/>
                <a:sym typeface="Inter Bold"/>
              </a:rPr>
              <a:t>Prediction history is displayed in the user dashboard for better tracking and insight.</a:t>
            </a:r>
          </a:p>
        </p:txBody>
      </p:sp>
      <p:sp>
        <p:nvSpPr>
          <p:cNvPr id="52" name="TextBox 52"/>
          <p:cNvSpPr txBox="1"/>
          <p:nvPr/>
        </p:nvSpPr>
        <p:spPr>
          <a:xfrm>
            <a:off x="13964308" y="1443273"/>
            <a:ext cx="3122756" cy="789305"/>
          </a:xfrm>
          <a:prstGeom prst="rect">
            <a:avLst/>
          </a:prstGeom>
        </p:spPr>
        <p:txBody>
          <a:bodyPr lIns="0" tIns="0" rIns="0" bIns="0" rtlCol="0" anchor="t">
            <a:spAutoFit/>
          </a:bodyPr>
          <a:lstStyle/>
          <a:p>
            <a:pPr algn="l">
              <a:lnSpc>
                <a:spcPts val="3220"/>
              </a:lnSpc>
            </a:pPr>
            <a:r>
              <a:rPr lang="en-US" sz="2300" b="1" spc="147">
                <a:solidFill>
                  <a:srgbClr val="FABA3C"/>
                </a:solidFill>
                <a:latin typeface="Inter Bold"/>
                <a:ea typeface="Inter Bold"/>
                <a:cs typeface="Inter Bold"/>
                <a:sym typeface="Inter Bold"/>
              </a:rPr>
              <a:t>Dashboard Integration</a:t>
            </a:r>
          </a:p>
        </p:txBody>
      </p:sp>
      <p:sp>
        <p:nvSpPr>
          <p:cNvPr id="53" name="TextBox 53"/>
          <p:cNvSpPr txBox="1"/>
          <p:nvPr/>
        </p:nvSpPr>
        <p:spPr>
          <a:xfrm>
            <a:off x="5252795" y="7722246"/>
            <a:ext cx="3122756" cy="935355"/>
          </a:xfrm>
          <a:prstGeom prst="rect">
            <a:avLst/>
          </a:prstGeom>
        </p:spPr>
        <p:txBody>
          <a:bodyPr lIns="0" tIns="0" rIns="0" bIns="0" rtlCol="0" anchor="t">
            <a:spAutoFit/>
          </a:bodyPr>
          <a:lstStyle/>
          <a:p>
            <a:pPr algn="l">
              <a:lnSpc>
                <a:spcPts val="2519"/>
              </a:lnSpc>
            </a:pPr>
            <a:r>
              <a:rPr lang="en-US" sz="1799" b="1">
                <a:solidFill>
                  <a:srgbClr val="545454"/>
                </a:solidFill>
                <a:latin typeface="Inter Bold"/>
                <a:ea typeface="Inter Bold"/>
                <a:cs typeface="Inter Bold"/>
                <a:sym typeface="Inter Bold"/>
              </a:rPr>
              <a:t>Manages secure login and access to user-specific data</a:t>
            </a:r>
          </a:p>
        </p:txBody>
      </p:sp>
      <p:sp>
        <p:nvSpPr>
          <p:cNvPr id="54" name="TextBox 54"/>
          <p:cNvSpPr txBox="1"/>
          <p:nvPr/>
        </p:nvSpPr>
        <p:spPr>
          <a:xfrm>
            <a:off x="5302194" y="6763763"/>
            <a:ext cx="3122756" cy="789305"/>
          </a:xfrm>
          <a:prstGeom prst="rect">
            <a:avLst/>
          </a:prstGeom>
        </p:spPr>
        <p:txBody>
          <a:bodyPr lIns="0" tIns="0" rIns="0" bIns="0" rtlCol="0" anchor="t">
            <a:spAutoFit/>
          </a:bodyPr>
          <a:lstStyle/>
          <a:p>
            <a:pPr algn="l">
              <a:lnSpc>
                <a:spcPts val="3220"/>
              </a:lnSpc>
            </a:pPr>
            <a:r>
              <a:rPr lang="en-US" sz="2300" b="1" spc="147">
                <a:solidFill>
                  <a:srgbClr val="006EE4"/>
                </a:solidFill>
                <a:latin typeface="Inter Bold"/>
                <a:ea typeface="Inter Bold"/>
                <a:cs typeface="Inter Bold"/>
                <a:sym typeface="Inter Bold"/>
              </a:rPr>
              <a:t>User Authentication</a:t>
            </a:r>
          </a:p>
        </p:txBody>
      </p:sp>
      <p:sp>
        <p:nvSpPr>
          <p:cNvPr id="55" name="TextBox 55"/>
          <p:cNvSpPr txBox="1"/>
          <p:nvPr/>
        </p:nvSpPr>
        <p:spPr>
          <a:xfrm>
            <a:off x="1121786" y="3289047"/>
            <a:ext cx="3029670" cy="1249680"/>
          </a:xfrm>
          <a:prstGeom prst="rect">
            <a:avLst/>
          </a:prstGeom>
        </p:spPr>
        <p:txBody>
          <a:bodyPr lIns="0" tIns="0" rIns="0" bIns="0" rtlCol="0" anchor="t">
            <a:spAutoFit/>
          </a:bodyPr>
          <a:lstStyle/>
          <a:p>
            <a:pPr algn="r">
              <a:lnSpc>
                <a:spcPts val="2520"/>
              </a:lnSpc>
            </a:pPr>
            <a:r>
              <a:rPr lang="en-US" sz="1800" b="1">
                <a:solidFill>
                  <a:srgbClr val="545454"/>
                </a:solidFill>
                <a:latin typeface="Inter Bold"/>
                <a:ea typeface="Inter Bold"/>
                <a:cs typeface="Inter Bold"/>
                <a:sym typeface="Inter Bold"/>
              </a:rPr>
              <a:t>Stores user data (e.g., BMI, smoking, age) and prediction results (low/high risk)</a:t>
            </a:r>
          </a:p>
        </p:txBody>
      </p:sp>
      <p:sp>
        <p:nvSpPr>
          <p:cNvPr id="56" name="TextBox 56"/>
          <p:cNvSpPr txBox="1"/>
          <p:nvPr/>
        </p:nvSpPr>
        <p:spPr>
          <a:xfrm>
            <a:off x="1028700" y="2569777"/>
            <a:ext cx="3122756" cy="389255"/>
          </a:xfrm>
          <a:prstGeom prst="rect">
            <a:avLst/>
          </a:prstGeom>
        </p:spPr>
        <p:txBody>
          <a:bodyPr lIns="0" tIns="0" rIns="0" bIns="0" rtlCol="0" anchor="t">
            <a:spAutoFit/>
          </a:bodyPr>
          <a:lstStyle/>
          <a:p>
            <a:pPr algn="r">
              <a:lnSpc>
                <a:spcPts val="3220"/>
              </a:lnSpc>
            </a:pPr>
            <a:r>
              <a:rPr lang="en-US" sz="2300" b="1" spc="147">
                <a:solidFill>
                  <a:srgbClr val="00CFBD"/>
                </a:solidFill>
                <a:latin typeface="Inter Bold"/>
                <a:ea typeface="Inter Bold"/>
                <a:cs typeface="Inter Bold"/>
                <a:sym typeface="Inter Bold"/>
              </a:rPr>
              <a:t>Predictions Table</a:t>
            </a:r>
          </a:p>
        </p:txBody>
      </p:sp>
      <p:sp>
        <p:nvSpPr>
          <p:cNvPr id="57" name="TextBox 57"/>
          <p:cNvSpPr txBox="1"/>
          <p:nvPr/>
        </p:nvSpPr>
        <p:spPr>
          <a:xfrm>
            <a:off x="9794876" y="1936004"/>
            <a:ext cx="3122756" cy="1564005"/>
          </a:xfrm>
          <a:prstGeom prst="rect">
            <a:avLst/>
          </a:prstGeom>
        </p:spPr>
        <p:txBody>
          <a:bodyPr lIns="0" tIns="0" rIns="0" bIns="0" rtlCol="0" anchor="t">
            <a:spAutoFit/>
          </a:bodyPr>
          <a:lstStyle/>
          <a:p>
            <a:pPr algn="l">
              <a:lnSpc>
                <a:spcPts val="2519"/>
              </a:lnSpc>
            </a:pPr>
            <a:r>
              <a:rPr lang="en-US" sz="1799" b="1">
                <a:solidFill>
                  <a:srgbClr val="545454"/>
                </a:solidFill>
                <a:latin typeface="Inter Bold"/>
                <a:ea typeface="Inter Bold"/>
                <a:cs typeface="Inter Bold"/>
                <a:sym typeface="Inter Bold"/>
              </a:rPr>
              <a:t>Provides real-time, scalable PostgreSQL database for storing prediction results and user data</a:t>
            </a:r>
          </a:p>
        </p:txBody>
      </p:sp>
      <p:sp>
        <p:nvSpPr>
          <p:cNvPr id="58" name="TextBox 58"/>
          <p:cNvSpPr txBox="1"/>
          <p:nvPr/>
        </p:nvSpPr>
        <p:spPr>
          <a:xfrm>
            <a:off x="9794876" y="1272459"/>
            <a:ext cx="3122756" cy="389255"/>
          </a:xfrm>
          <a:prstGeom prst="rect">
            <a:avLst/>
          </a:prstGeom>
        </p:spPr>
        <p:txBody>
          <a:bodyPr lIns="0" tIns="0" rIns="0" bIns="0" rtlCol="0" anchor="t">
            <a:spAutoFit/>
          </a:bodyPr>
          <a:lstStyle/>
          <a:p>
            <a:pPr algn="l">
              <a:lnSpc>
                <a:spcPts val="3220"/>
              </a:lnSpc>
            </a:pPr>
            <a:r>
              <a:rPr lang="en-US" sz="2300" b="1" spc="147">
                <a:solidFill>
                  <a:srgbClr val="A147DF"/>
                </a:solidFill>
                <a:latin typeface="Inter Bold"/>
                <a:ea typeface="Inter Bold"/>
                <a:cs typeface="Inter Bold"/>
                <a:sym typeface="Inter Bold"/>
              </a:rPr>
              <a:t>Supabase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2093156" y="1481060"/>
            <a:ext cx="14177443" cy="6699200"/>
          </a:xfrm>
          <a:custGeom>
            <a:avLst/>
            <a:gdLst/>
            <a:ahLst/>
            <a:cxnLst/>
            <a:rect l="l" t="t" r="r" b="b"/>
            <a:pathLst>
              <a:path w="14177443" h="6699200">
                <a:moveTo>
                  <a:pt x="0" y="0"/>
                </a:moveTo>
                <a:lnTo>
                  <a:pt x="14177443" y="0"/>
                </a:lnTo>
                <a:lnTo>
                  <a:pt x="14177443" y="6699200"/>
                </a:lnTo>
                <a:lnTo>
                  <a:pt x="0" y="6699200"/>
                </a:lnTo>
                <a:lnTo>
                  <a:pt x="0" y="0"/>
                </a:lnTo>
                <a:close/>
              </a:path>
            </a:pathLst>
          </a:custGeom>
          <a:blipFill>
            <a:blip r:embed="rId3">
              <a:extLst>
                <a:ext uri="{96DAC541-7B7A-43D3-8B79-37D633B846F1}">
                  <asvg:svgBlip xmlns:asvg="http://schemas.microsoft.com/office/drawing/2016/SVG/main" r:embed="rId4"/>
                </a:ext>
              </a:extLst>
            </a:blip>
            <a:stretch>
              <a:fillRect t="-4598" b="-4598"/>
            </a:stretch>
          </a:blipFill>
        </p:spPr>
        <p:txBody>
          <a:bodyPr/>
          <a:lstStyle/>
          <a:p>
            <a:endParaRPr lang="en-US"/>
          </a:p>
        </p:txBody>
      </p:sp>
      <p:sp>
        <p:nvSpPr>
          <p:cNvPr id="5" name="TextBox 5"/>
          <p:cNvSpPr txBox="1"/>
          <p:nvPr/>
        </p:nvSpPr>
        <p:spPr>
          <a:xfrm>
            <a:off x="2743200" y="1929223"/>
            <a:ext cx="12338193" cy="1482700"/>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System Testing</a:t>
            </a:r>
          </a:p>
        </p:txBody>
      </p:sp>
      <p:sp>
        <p:nvSpPr>
          <p:cNvPr id="6" name="TextBox 6"/>
          <p:cNvSpPr txBox="1"/>
          <p:nvPr/>
        </p:nvSpPr>
        <p:spPr>
          <a:xfrm>
            <a:off x="3170978" y="4026859"/>
            <a:ext cx="12491750" cy="2517191"/>
          </a:xfrm>
          <a:prstGeom prst="rect">
            <a:avLst/>
          </a:prstGeom>
        </p:spPr>
        <p:txBody>
          <a:bodyPr lIns="0" tIns="0" rIns="0" bIns="0" rtlCol="0" anchor="t">
            <a:spAutoFit/>
          </a:bodyPr>
          <a:lstStyle/>
          <a:p>
            <a:pPr algn="just">
              <a:lnSpc>
                <a:spcPts val="4899"/>
              </a:lnSpc>
            </a:pPr>
            <a:r>
              <a:rPr lang="en-US" sz="3600">
                <a:solidFill>
                  <a:srgbClr val="000000"/>
                </a:solidFill>
                <a:latin typeface="Calibri (MS)"/>
                <a:ea typeface="Calibri (MS)"/>
                <a:cs typeface="Calibri (MS)"/>
                <a:sym typeface="Calibri (MS)"/>
              </a:rPr>
              <a:t>Testing ensured the system works correctly, is user-friendly, and meets its goals thr</a:t>
            </a:r>
            <a:r>
              <a:rPr lang="en-US" sz="3600" u="none">
                <a:solidFill>
                  <a:srgbClr val="000000"/>
                </a:solidFill>
                <a:latin typeface="Calibri (MS)"/>
                <a:ea typeface="Calibri (MS)"/>
                <a:cs typeface="Calibri (MS)"/>
                <a:sym typeface="Calibri (MS)"/>
              </a:rPr>
              <a:t>ough var</a:t>
            </a:r>
            <a:r>
              <a:rPr lang="en-US" sz="3600">
                <a:solidFill>
                  <a:srgbClr val="000000"/>
                </a:solidFill>
                <a:latin typeface="Calibri (MS)"/>
                <a:ea typeface="Calibri (MS)"/>
                <a:cs typeface="Calibri (MS)"/>
                <a:sym typeface="Calibri (MS)"/>
              </a:rPr>
              <a:t>ious methods, including frontend, backend, ML model, and database testing, along with heuristic and cooperative evaluations.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406459" y="837159"/>
            <a:ext cx="17668900" cy="9113869"/>
          </a:xfrm>
          <a:custGeom>
            <a:avLst/>
            <a:gdLst/>
            <a:ahLst/>
            <a:cxnLst/>
            <a:rect l="l" t="t" r="r" b="b"/>
            <a:pathLst>
              <a:path w="17668900" h="9113869">
                <a:moveTo>
                  <a:pt x="0" y="0"/>
                </a:moveTo>
                <a:lnTo>
                  <a:pt x="17668900" y="0"/>
                </a:lnTo>
                <a:lnTo>
                  <a:pt x="17668900" y="9113869"/>
                </a:lnTo>
                <a:lnTo>
                  <a:pt x="0" y="9113869"/>
                </a:lnTo>
                <a:lnTo>
                  <a:pt x="0" y="0"/>
                </a:lnTo>
                <a:close/>
              </a:path>
            </a:pathLst>
          </a:custGeom>
          <a:blipFill>
            <a:blip r:embed="rId3">
              <a:extLst>
                <a:ext uri="{96DAC541-7B7A-43D3-8B79-37D633B846F1}">
                  <asvg:svgBlip xmlns:asvg="http://schemas.microsoft.com/office/drawing/2016/SVG/main" r:embed="rId4"/>
                </a:ext>
              </a:extLst>
            </a:blip>
            <a:stretch>
              <a:fillRect l="-11" r="-11"/>
            </a:stretch>
          </a:blipFill>
        </p:spPr>
        <p:txBody>
          <a:bodyPr/>
          <a:lstStyle/>
          <a:p>
            <a:endParaRPr lang="en-US"/>
          </a:p>
        </p:txBody>
      </p:sp>
      <p:sp>
        <p:nvSpPr>
          <p:cNvPr id="5" name="Freeform 5"/>
          <p:cNvSpPr/>
          <p:nvPr/>
        </p:nvSpPr>
        <p:spPr>
          <a:xfrm>
            <a:off x="2165091" y="3118500"/>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2794630" y="3118742"/>
            <a:ext cx="12892558" cy="1259110"/>
            <a:chOff x="0" y="0"/>
            <a:chExt cx="17190077" cy="1678813"/>
          </a:xfrm>
        </p:grpSpPr>
        <p:sp>
          <p:nvSpPr>
            <p:cNvPr id="7" name="Freeform 7"/>
            <p:cNvSpPr/>
            <p:nvPr/>
          </p:nvSpPr>
          <p:spPr>
            <a:xfrm>
              <a:off x="0" y="0"/>
              <a:ext cx="17190076" cy="1678813"/>
            </a:xfrm>
            <a:custGeom>
              <a:avLst/>
              <a:gdLst/>
              <a:ahLst/>
              <a:cxnLst/>
              <a:rect l="l" t="t" r="r" b="b"/>
              <a:pathLst>
                <a:path w="17190076" h="1678813">
                  <a:moveTo>
                    <a:pt x="16928919" y="1678813"/>
                  </a:moveTo>
                  <a:lnTo>
                    <a:pt x="261156" y="1678813"/>
                  </a:lnTo>
                  <a:cubicBezTo>
                    <a:pt x="117290" y="1678813"/>
                    <a:pt x="0" y="1624330"/>
                    <a:pt x="0" y="1557528"/>
                  </a:cubicBezTo>
                  <a:lnTo>
                    <a:pt x="0" y="121285"/>
                  </a:lnTo>
                  <a:cubicBezTo>
                    <a:pt x="0" y="54483"/>
                    <a:pt x="117290" y="0"/>
                    <a:pt x="261156" y="0"/>
                  </a:cubicBezTo>
                  <a:lnTo>
                    <a:pt x="16928919" y="0"/>
                  </a:lnTo>
                  <a:cubicBezTo>
                    <a:pt x="17072786" y="0"/>
                    <a:pt x="17190076" y="54483"/>
                    <a:pt x="17190076" y="121285"/>
                  </a:cubicBezTo>
                  <a:lnTo>
                    <a:pt x="17190076" y="1557401"/>
                  </a:lnTo>
                  <a:cubicBezTo>
                    <a:pt x="17190076" y="1624203"/>
                    <a:pt x="17072786" y="1678686"/>
                    <a:pt x="16928919" y="1678686"/>
                  </a:cubicBezTo>
                  <a:close/>
                </a:path>
              </a:pathLst>
            </a:custGeom>
            <a:solidFill>
              <a:srgbClr val="FFFFFF"/>
            </a:solidFill>
          </p:spPr>
          <p:txBody>
            <a:bodyPr/>
            <a:lstStyle/>
            <a:p>
              <a:endParaRPr lang="en-US"/>
            </a:p>
          </p:txBody>
        </p:sp>
      </p:grpSp>
      <p:sp>
        <p:nvSpPr>
          <p:cNvPr id="8" name="Freeform 8"/>
          <p:cNvSpPr/>
          <p:nvPr/>
        </p:nvSpPr>
        <p:spPr>
          <a:xfrm>
            <a:off x="2234536" y="3188188"/>
            <a:ext cx="1120189" cy="1120189"/>
          </a:xfrm>
          <a:custGeom>
            <a:avLst/>
            <a:gdLst/>
            <a:ahLst/>
            <a:cxnLst/>
            <a:rect l="l" t="t" r="r" b="b"/>
            <a:pathLst>
              <a:path w="1120189" h="1120189">
                <a:moveTo>
                  <a:pt x="0" y="0"/>
                </a:moveTo>
                <a:lnTo>
                  <a:pt x="1120189" y="0"/>
                </a:lnTo>
                <a:lnTo>
                  <a:pt x="1120189" y="1120189"/>
                </a:lnTo>
                <a:lnTo>
                  <a:pt x="0" y="11201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165091" y="4764554"/>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2794630" y="4764796"/>
            <a:ext cx="12892557" cy="1259110"/>
            <a:chOff x="0" y="0"/>
            <a:chExt cx="17190077" cy="1678813"/>
          </a:xfrm>
        </p:grpSpPr>
        <p:sp>
          <p:nvSpPr>
            <p:cNvPr id="11" name="Freeform 11"/>
            <p:cNvSpPr/>
            <p:nvPr/>
          </p:nvSpPr>
          <p:spPr>
            <a:xfrm>
              <a:off x="0" y="0"/>
              <a:ext cx="17190076" cy="1678813"/>
            </a:xfrm>
            <a:custGeom>
              <a:avLst/>
              <a:gdLst/>
              <a:ahLst/>
              <a:cxnLst/>
              <a:rect l="l" t="t" r="r" b="b"/>
              <a:pathLst>
                <a:path w="17190076" h="1678813">
                  <a:moveTo>
                    <a:pt x="16928919" y="1678813"/>
                  </a:moveTo>
                  <a:lnTo>
                    <a:pt x="261156" y="1678813"/>
                  </a:lnTo>
                  <a:cubicBezTo>
                    <a:pt x="117290" y="1678813"/>
                    <a:pt x="0" y="1624330"/>
                    <a:pt x="0" y="1557528"/>
                  </a:cubicBezTo>
                  <a:lnTo>
                    <a:pt x="0" y="121285"/>
                  </a:lnTo>
                  <a:cubicBezTo>
                    <a:pt x="0" y="54483"/>
                    <a:pt x="117290" y="0"/>
                    <a:pt x="261156" y="0"/>
                  </a:cubicBezTo>
                  <a:lnTo>
                    <a:pt x="16928919" y="0"/>
                  </a:lnTo>
                  <a:cubicBezTo>
                    <a:pt x="17072786" y="0"/>
                    <a:pt x="17190076" y="54483"/>
                    <a:pt x="17190076" y="121285"/>
                  </a:cubicBezTo>
                  <a:lnTo>
                    <a:pt x="17190076" y="1557401"/>
                  </a:lnTo>
                  <a:cubicBezTo>
                    <a:pt x="17190076" y="1624203"/>
                    <a:pt x="17072786" y="1678686"/>
                    <a:pt x="16928919" y="1678686"/>
                  </a:cubicBezTo>
                  <a:close/>
                </a:path>
              </a:pathLst>
            </a:custGeom>
            <a:solidFill>
              <a:srgbClr val="FFFFFF"/>
            </a:solidFill>
          </p:spPr>
          <p:txBody>
            <a:bodyPr/>
            <a:lstStyle/>
            <a:p>
              <a:endParaRPr lang="en-US"/>
            </a:p>
          </p:txBody>
        </p:sp>
      </p:grpSp>
      <p:sp>
        <p:nvSpPr>
          <p:cNvPr id="12" name="Freeform 12"/>
          <p:cNvSpPr/>
          <p:nvPr/>
        </p:nvSpPr>
        <p:spPr>
          <a:xfrm>
            <a:off x="2165091" y="6414400"/>
            <a:ext cx="1259079" cy="1259079"/>
          </a:xfrm>
          <a:custGeom>
            <a:avLst/>
            <a:gdLst/>
            <a:ahLst/>
            <a:cxnLst/>
            <a:rect l="l" t="t" r="r" b="b"/>
            <a:pathLst>
              <a:path w="1259079" h="1259079">
                <a:moveTo>
                  <a:pt x="0" y="0"/>
                </a:moveTo>
                <a:lnTo>
                  <a:pt x="1259079" y="0"/>
                </a:lnTo>
                <a:lnTo>
                  <a:pt x="1259079"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2794630" y="6414642"/>
            <a:ext cx="12892557" cy="1259110"/>
            <a:chOff x="0" y="0"/>
            <a:chExt cx="17190077" cy="1678813"/>
          </a:xfrm>
        </p:grpSpPr>
        <p:sp>
          <p:nvSpPr>
            <p:cNvPr id="14" name="Freeform 14"/>
            <p:cNvSpPr/>
            <p:nvPr/>
          </p:nvSpPr>
          <p:spPr>
            <a:xfrm>
              <a:off x="0" y="0"/>
              <a:ext cx="17190076" cy="1678813"/>
            </a:xfrm>
            <a:custGeom>
              <a:avLst/>
              <a:gdLst/>
              <a:ahLst/>
              <a:cxnLst/>
              <a:rect l="l" t="t" r="r" b="b"/>
              <a:pathLst>
                <a:path w="17190076" h="1678813">
                  <a:moveTo>
                    <a:pt x="16928919" y="1678813"/>
                  </a:moveTo>
                  <a:lnTo>
                    <a:pt x="261156" y="1678813"/>
                  </a:lnTo>
                  <a:cubicBezTo>
                    <a:pt x="117290" y="1678813"/>
                    <a:pt x="0" y="1624330"/>
                    <a:pt x="0" y="1557528"/>
                  </a:cubicBezTo>
                  <a:lnTo>
                    <a:pt x="0" y="121285"/>
                  </a:lnTo>
                  <a:cubicBezTo>
                    <a:pt x="0" y="54483"/>
                    <a:pt x="117290" y="0"/>
                    <a:pt x="261156" y="0"/>
                  </a:cubicBezTo>
                  <a:lnTo>
                    <a:pt x="16928919" y="0"/>
                  </a:lnTo>
                  <a:cubicBezTo>
                    <a:pt x="17072786" y="0"/>
                    <a:pt x="17190076" y="54483"/>
                    <a:pt x="17190076" y="121285"/>
                  </a:cubicBezTo>
                  <a:lnTo>
                    <a:pt x="17190076" y="1557401"/>
                  </a:lnTo>
                  <a:cubicBezTo>
                    <a:pt x="17190076" y="1624203"/>
                    <a:pt x="17072786" y="1678686"/>
                    <a:pt x="16928919" y="1678686"/>
                  </a:cubicBezTo>
                  <a:close/>
                </a:path>
              </a:pathLst>
            </a:custGeom>
            <a:solidFill>
              <a:srgbClr val="FFFFFF"/>
            </a:solidFill>
          </p:spPr>
          <p:txBody>
            <a:bodyPr/>
            <a:lstStyle/>
            <a:p>
              <a:endParaRPr lang="en-US"/>
            </a:p>
          </p:txBody>
        </p:sp>
      </p:grpSp>
      <p:sp>
        <p:nvSpPr>
          <p:cNvPr id="15" name="Freeform 15"/>
          <p:cNvSpPr/>
          <p:nvPr/>
        </p:nvSpPr>
        <p:spPr>
          <a:xfrm>
            <a:off x="2242354" y="4844076"/>
            <a:ext cx="1104553" cy="1104553"/>
          </a:xfrm>
          <a:custGeom>
            <a:avLst/>
            <a:gdLst/>
            <a:ahLst/>
            <a:cxnLst/>
            <a:rect l="l" t="t" r="r" b="b"/>
            <a:pathLst>
              <a:path w="1104553" h="1104553">
                <a:moveTo>
                  <a:pt x="0" y="0"/>
                </a:moveTo>
                <a:lnTo>
                  <a:pt x="1104553" y="0"/>
                </a:lnTo>
                <a:lnTo>
                  <a:pt x="1104553" y="1104553"/>
                </a:lnTo>
                <a:lnTo>
                  <a:pt x="0" y="1104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2234657" y="6484329"/>
            <a:ext cx="1119947" cy="1119947"/>
          </a:xfrm>
          <a:custGeom>
            <a:avLst/>
            <a:gdLst/>
            <a:ahLst/>
            <a:cxnLst/>
            <a:rect l="l" t="t" r="r" b="b"/>
            <a:pathLst>
              <a:path w="1119947" h="1119947">
                <a:moveTo>
                  <a:pt x="0" y="0"/>
                </a:moveTo>
                <a:lnTo>
                  <a:pt x="1119947" y="0"/>
                </a:lnTo>
                <a:lnTo>
                  <a:pt x="1119947" y="1119947"/>
                </a:lnTo>
                <a:lnTo>
                  <a:pt x="0" y="11199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2975305" y="6388251"/>
            <a:ext cx="11961257" cy="1216025"/>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Functional Testing:</a:t>
            </a:r>
            <a:r>
              <a:rPr lang="en-US" sz="3500">
                <a:solidFill>
                  <a:srgbClr val="000000"/>
                </a:solidFill>
                <a:latin typeface="Quicksand"/>
                <a:ea typeface="Quicksand"/>
                <a:cs typeface="Quicksand"/>
                <a:sym typeface="Quicksand"/>
              </a:rPr>
              <a:t> Verified each feature works as expected.</a:t>
            </a:r>
          </a:p>
        </p:txBody>
      </p:sp>
      <p:sp>
        <p:nvSpPr>
          <p:cNvPr id="18" name="Freeform 18"/>
          <p:cNvSpPr/>
          <p:nvPr/>
        </p:nvSpPr>
        <p:spPr>
          <a:xfrm>
            <a:off x="2165090" y="7940179"/>
            <a:ext cx="1259079" cy="1259079"/>
          </a:xfrm>
          <a:custGeom>
            <a:avLst/>
            <a:gdLst/>
            <a:ahLst/>
            <a:cxnLst/>
            <a:rect l="l" t="t" r="r" b="b"/>
            <a:pathLst>
              <a:path w="1259079" h="1259079">
                <a:moveTo>
                  <a:pt x="0" y="0"/>
                </a:moveTo>
                <a:lnTo>
                  <a:pt x="1259080" y="0"/>
                </a:lnTo>
                <a:lnTo>
                  <a:pt x="1259080" y="1259079"/>
                </a:lnTo>
                <a:lnTo>
                  <a:pt x="0" y="1259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a:off x="2808767" y="7940179"/>
            <a:ext cx="12878420" cy="1259110"/>
            <a:chOff x="0" y="0"/>
            <a:chExt cx="17171227" cy="1678813"/>
          </a:xfrm>
        </p:grpSpPr>
        <p:sp>
          <p:nvSpPr>
            <p:cNvPr id="20" name="Freeform 20"/>
            <p:cNvSpPr/>
            <p:nvPr/>
          </p:nvSpPr>
          <p:spPr>
            <a:xfrm>
              <a:off x="0" y="0"/>
              <a:ext cx="17171226" cy="1678813"/>
            </a:xfrm>
            <a:custGeom>
              <a:avLst/>
              <a:gdLst/>
              <a:ahLst/>
              <a:cxnLst/>
              <a:rect l="l" t="t" r="r" b="b"/>
              <a:pathLst>
                <a:path w="17171226" h="1678813">
                  <a:moveTo>
                    <a:pt x="16910355" y="1678813"/>
                  </a:moveTo>
                  <a:lnTo>
                    <a:pt x="260870" y="1678813"/>
                  </a:lnTo>
                  <a:cubicBezTo>
                    <a:pt x="117162" y="1678813"/>
                    <a:pt x="0" y="1624330"/>
                    <a:pt x="0" y="1557528"/>
                  </a:cubicBezTo>
                  <a:lnTo>
                    <a:pt x="0" y="121285"/>
                  </a:lnTo>
                  <a:cubicBezTo>
                    <a:pt x="0" y="54483"/>
                    <a:pt x="117162" y="0"/>
                    <a:pt x="260870" y="0"/>
                  </a:cubicBezTo>
                  <a:lnTo>
                    <a:pt x="16910355" y="0"/>
                  </a:lnTo>
                  <a:cubicBezTo>
                    <a:pt x="17054064" y="0"/>
                    <a:pt x="17171226" y="54483"/>
                    <a:pt x="17171226" y="121285"/>
                  </a:cubicBezTo>
                  <a:lnTo>
                    <a:pt x="17171226" y="1557401"/>
                  </a:lnTo>
                  <a:cubicBezTo>
                    <a:pt x="17171226" y="1624203"/>
                    <a:pt x="17054064" y="1678686"/>
                    <a:pt x="16910355" y="1678686"/>
                  </a:cubicBezTo>
                  <a:close/>
                </a:path>
              </a:pathLst>
            </a:custGeom>
            <a:solidFill>
              <a:srgbClr val="FFFFFF"/>
            </a:solidFill>
          </p:spPr>
          <p:txBody>
            <a:bodyPr/>
            <a:lstStyle/>
            <a:p>
              <a:endParaRPr lang="en-US"/>
            </a:p>
          </p:txBody>
        </p:sp>
      </p:grpSp>
      <p:sp>
        <p:nvSpPr>
          <p:cNvPr id="21" name="Freeform 21"/>
          <p:cNvSpPr/>
          <p:nvPr/>
        </p:nvSpPr>
        <p:spPr>
          <a:xfrm>
            <a:off x="2226767" y="8009664"/>
            <a:ext cx="1120140" cy="1120140"/>
          </a:xfrm>
          <a:custGeom>
            <a:avLst/>
            <a:gdLst/>
            <a:ahLst/>
            <a:cxnLst/>
            <a:rect l="l" t="t" r="r" b="b"/>
            <a:pathLst>
              <a:path w="1120140" h="1120140">
                <a:moveTo>
                  <a:pt x="0" y="0"/>
                </a:moveTo>
                <a:lnTo>
                  <a:pt x="1120140" y="0"/>
                </a:lnTo>
                <a:lnTo>
                  <a:pt x="1120140" y="1120140"/>
                </a:lnTo>
                <a:lnTo>
                  <a:pt x="0" y="11201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3424170" y="3081804"/>
            <a:ext cx="12263018" cy="1216025"/>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Heuristic Evaluation:</a:t>
            </a:r>
            <a:r>
              <a:rPr lang="en-US" sz="3500">
                <a:solidFill>
                  <a:srgbClr val="000000"/>
                </a:solidFill>
                <a:latin typeface="Quicksand"/>
                <a:ea typeface="Quicksand"/>
                <a:cs typeface="Quicksand"/>
                <a:sym typeface="Quicksand"/>
              </a:rPr>
              <a:t> Checked UI based on usability rules to spot design issues.</a:t>
            </a:r>
          </a:p>
        </p:txBody>
      </p:sp>
      <p:sp>
        <p:nvSpPr>
          <p:cNvPr id="23" name="TextBox 23"/>
          <p:cNvSpPr txBox="1"/>
          <p:nvPr/>
        </p:nvSpPr>
        <p:spPr>
          <a:xfrm>
            <a:off x="3424170" y="4777401"/>
            <a:ext cx="10647271" cy="1216025"/>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Cooperative Evaluation:</a:t>
            </a:r>
            <a:r>
              <a:rPr lang="en-US" sz="3500">
                <a:solidFill>
                  <a:srgbClr val="000000"/>
                </a:solidFill>
                <a:latin typeface="Quicksand"/>
                <a:ea typeface="Quicksand"/>
                <a:cs typeface="Quicksand"/>
                <a:sym typeface="Quicksand"/>
              </a:rPr>
              <a:t> Users tested the system and gave direct feedback.</a:t>
            </a:r>
          </a:p>
        </p:txBody>
      </p:sp>
      <p:sp>
        <p:nvSpPr>
          <p:cNvPr id="24" name="TextBox 24"/>
          <p:cNvSpPr txBox="1"/>
          <p:nvPr/>
        </p:nvSpPr>
        <p:spPr>
          <a:xfrm>
            <a:off x="2808767" y="1248449"/>
            <a:ext cx="12338194" cy="1403326"/>
          </a:xfrm>
          <a:prstGeom prst="rect">
            <a:avLst/>
          </a:prstGeom>
        </p:spPr>
        <p:txBody>
          <a:bodyPr lIns="0" tIns="0" rIns="0" bIns="0" rtlCol="0" anchor="t">
            <a:spAutoFit/>
          </a:bodyPr>
          <a:lstStyle/>
          <a:p>
            <a:pPr algn="ctr">
              <a:lnSpc>
                <a:spcPts val="10924"/>
              </a:lnSpc>
            </a:pPr>
            <a:r>
              <a:rPr lang="en-US" sz="9499">
                <a:solidFill>
                  <a:srgbClr val="F54553"/>
                </a:solidFill>
                <a:latin typeface="Genty Sans"/>
                <a:ea typeface="Genty Sans"/>
                <a:cs typeface="Genty Sans"/>
                <a:sym typeface="Genty Sans"/>
              </a:rPr>
              <a:t>Testing Approaches</a:t>
            </a:r>
          </a:p>
        </p:txBody>
      </p:sp>
      <p:sp>
        <p:nvSpPr>
          <p:cNvPr id="25" name="TextBox 25"/>
          <p:cNvSpPr txBox="1"/>
          <p:nvPr/>
        </p:nvSpPr>
        <p:spPr>
          <a:xfrm>
            <a:off x="3424170" y="7873504"/>
            <a:ext cx="11961257" cy="1216025"/>
          </a:xfrm>
          <a:prstGeom prst="rect">
            <a:avLst/>
          </a:prstGeom>
        </p:spPr>
        <p:txBody>
          <a:bodyPr lIns="0" tIns="0" rIns="0" bIns="0" rtlCol="0" anchor="t">
            <a:spAutoFit/>
          </a:bodyPr>
          <a:lstStyle/>
          <a:p>
            <a:pPr algn="ctr">
              <a:lnSpc>
                <a:spcPts val="4900"/>
              </a:lnSpc>
            </a:pPr>
            <a:r>
              <a:rPr lang="en-US" sz="3500" b="1">
                <a:solidFill>
                  <a:srgbClr val="000000"/>
                </a:solidFill>
                <a:latin typeface="Quicksand Bold"/>
                <a:ea typeface="Quicksand Bold"/>
                <a:cs typeface="Quicksand Bold"/>
                <a:sym typeface="Quicksand Bold"/>
              </a:rPr>
              <a:t>Validation of Requirements:</a:t>
            </a:r>
            <a:r>
              <a:rPr lang="en-US" sz="3500">
                <a:solidFill>
                  <a:srgbClr val="000000"/>
                </a:solidFill>
                <a:latin typeface="Quicksand"/>
                <a:ea typeface="Quicksand"/>
                <a:cs typeface="Quicksand"/>
                <a:sym typeface="Quicksand"/>
              </a:rPr>
              <a:t> Ensured the system meets all planned goals.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2922411" y="649883"/>
            <a:ext cx="12650462" cy="8303303"/>
          </a:xfrm>
          <a:custGeom>
            <a:avLst/>
            <a:gdLst/>
            <a:ahLst/>
            <a:cxnLst/>
            <a:rect l="l" t="t" r="r" b="b"/>
            <a:pathLst>
              <a:path w="12650462" h="8303303">
                <a:moveTo>
                  <a:pt x="0" y="8303303"/>
                </a:moveTo>
                <a:lnTo>
                  <a:pt x="12650462" y="8303303"/>
                </a:lnTo>
                <a:lnTo>
                  <a:pt x="12650462" y="0"/>
                </a:lnTo>
                <a:lnTo>
                  <a:pt x="0" y="0"/>
                </a:lnTo>
                <a:lnTo>
                  <a:pt x="0" y="8303303"/>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411818" y="2205235"/>
            <a:ext cx="13464363" cy="3933342"/>
          </a:xfrm>
          <a:prstGeom prst="rect">
            <a:avLst/>
          </a:prstGeom>
        </p:spPr>
        <p:txBody>
          <a:bodyPr lIns="0" tIns="0" rIns="0" bIns="0" rtlCol="0" anchor="t">
            <a:spAutoFit/>
          </a:bodyPr>
          <a:lstStyle/>
          <a:p>
            <a:pPr algn="ctr">
              <a:lnSpc>
                <a:spcPts val="15779"/>
              </a:lnSpc>
            </a:pPr>
            <a:r>
              <a:rPr lang="en-US" sz="11271">
                <a:solidFill>
                  <a:srgbClr val="000000"/>
                </a:solidFill>
                <a:latin typeface="Blueberry"/>
                <a:ea typeface="Blueberry"/>
                <a:cs typeface="Blueberry"/>
                <a:sym typeface="Blueberry"/>
              </a:rPr>
              <a:t>System Installation</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064249" y="7473474"/>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3562" y="413113"/>
            <a:ext cx="17616358" cy="9216762"/>
            <a:chOff x="0" y="0"/>
            <a:chExt cx="11459766" cy="5995674"/>
          </a:xfrm>
        </p:grpSpPr>
        <p:sp>
          <p:nvSpPr>
            <p:cNvPr id="3" name="Freeform 3"/>
            <p:cNvSpPr/>
            <p:nvPr/>
          </p:nvSpPr>
          <p:spPr>
            <a:xfrm>
              <a:off x="10160" y="16510"/>
              <a:ext cx="11436906" cy="5967734"/>
            </a:xfrm>
            <a:custGeom>
              <a:avLst/>
              <a:gdLst/>
              <a:ahLst/>
              <a:cxnLst/>
              <a:rect l="l" t="t" r="r" b="b"/>
              <a:pathLst>
                <a:path w="11436906" h="5967734">
                  <a:moveTo>
                    <a:pt x="11436906" y="5967734"/>
                  </a:moveTo>
                  <a:lnTo>
                    <a:pt x="0" y="5960114"/>
                  </a:lnTo>
                  <a:lnTo>
                    <a:pt x="0" y="2082993"/>
                  </a:lnTo>
                  <a:lnTo>
                    <a:pt x="17780" y="19050"/>
                  </a:lnTo>
                  <a:lnTo>
                    <a:pt x="5701471" y="0"/>
                  </a:lnTo>
                  <a:lnTo>
                    <a:pt x="11417856" y="5080"/>
                  </a:lnTo>
                  <a:close/>
                </a:path>
              </a:pathLst>
            </a:custGeom>
            <a:solidFill>
              <a:srgbClr val="7CCFF8"/>
            </a:solidFill>
          </p:spPr>
          <p:txBody>
            <a:bodyPr/>
            <a:lstStyle/>
            <a:p>
              <a:endParaRPr lang="en-US"/>
            </a:p>
          </p:txBody>
        </p:sp>
        <p:sp>
          <p:nvSpPr>
            <p:cNvPr id="4" name="Freeform 4"/>
            <p:cNvSpPr/>
            <p:nvPr/>
          </p:nvSpPr>
          <p:spPr>
            <a:xfrm>
              <a:off x="-3810" y="0"/>
              <a:ext cx="11466117" cy="5994404"/>
            </a:xfrm>
            <a:custGeom>
              <a:avLst/>
              <a:gdLst/>
              <a:ahLst/>
              <a:cxnLst/>
              <a:rect l="l" t="t" r="r" b="b"/>
              <a:pathLst>
                <a:path w="11466117" h="5994404">
                  <a:moveTo>
                    <a:pt x="11431826" y="21590"/>
                  </a:moveTo>
                  <a:cubicBezTo>
                    <a:pt x="11433096" y="34290"/>
                    <a:pt x="11433096" y="44450"/>
                    <a:pt x="11434367" y="54610"/>
                  </a:cubicBezTo>
                  <a:cubicBezTo>
                    <a:pt x="11436906" y="155142"/>
                    <a:pt x="11438176" y="286645"/>
                    <a:pt x="11440717" y="413451"/>
                  </a:cubicBezTo>
                  <a:cubicBezTo>
                    <a:pt x="11440717" y="596615"/>
                    <a:pt x="11453417" y="4208242"/>
                    <a:pt x="11459767" y="4391406"/>
                  </a:cubicBezTo>
                  <a:cubicBezTo>
                    <a:pt x="11466117" y="4668501"/>
                    <a:pt x="11462306" y="4950293"/>
                    <a:pt x="11462306" y="5227387"/>
                  </a:cubicBezTo>
                  <a:cubicBezTo>
                    <a:pt x="11462306" y="5471607"/>
                    <a:pt x="11463576" y="5697039"/>
                    <a:pt x="11464846" y="5933444"/>
                  </a:cubicBezTo>
                  <a:cubicBezTo>
                    <a:pt x="11464846" y="5955034"/>
                    <a:pt x="11464846" y="5969004"/>
                    <a:pt x="11464846" y="5993134"/>
                  </a:cubicBezTo>
                  <a:cubicBezTo>
                    <a:pt x="11441986" y="5993134"/>
                    <a:pt x="11421667" y="5994404"/>
                    <a:pt x="11369717" y="5993134"/>
                  </a:cubicBezTo>
                  <a:cubicBezTo>
                    <a:pt x="10784481" y="5988054"/>
                    <a:pt x="10190242" y="5994404"/>
                    <a:pt x="9605006" y="5989324"/>
                  </a:cubicBezTo>
                  <a:cubicBezTo>
                    <a:pt x="9253865" y="5985514"/>
                    <a:pt x="8911728" y="5988054"/>
                    <a:pt x="8560586" y="5985514"/>
                  </a:cubicBezTo>
                  <a:cubicBezTo>
                    <a:pt x="8398521" y="5984244"/>
                    <a:pt x="8236456" y="5982974"/>
                    <a:pt x="8074390" y="5981704"/>
                  </a:cubicBezTo>
                  <a:cubicBezTo>
                    <a:pt x="7975351" y="5981704"/>
                    <a:pt x="7885314" y="5982974"/>
                    <a:pt x="7786274" y="5982974"/>
                  </a:cubicBezTo>
                  <a:cubicBezTo>
                    <a:pt x="7534173" y="5981704"/>
                    <a:pt x="6840893" y="5982974"/>
                    <a:pt x="6588793" y="5981704"/>
                  </a:cubicBezTo>
                  <a:cubicBezTo>
                    <a:pt x="6408720" y="5980434"/>
                    <a:pt x="2807270" y="5989324"/>
                    <a:pt x="2627198" y="5988054"/>
                  </a:cubicBezTo>
                  <a:cubicBezTo>
                    <a:pt x="2582180" y="5988054"/>
                    <a:pt x="2528158" y="5989324"/>
                    <a:pt x="2483140" y="5989324"/>
                  </a:cubicBezTo>
                  <a:cubicBezTo>
                    <a:pt x="2375096" y="5989324"/>
                    <a:pt x="2276056" y="5990594"/>
                    <a:pt x="2168013" y="5990594"/>
                  </a:cubicBezTo>
                  <a:cubicBezTo>
                    <a:pt x="1897904" y="5990594"/>
                    <a:pt x="1636799" y="5989324"/>
                    <a:pt x="1366690" y="5988054"/>
                  </a:cubicBezTo>
                  <a:cubicBezTo>
                    <a:pt x="1204625" y="5986784"/>
                    <a:pt x="1042560" y="5985514"/>
                    <a:pt x="889498" y="5984244"/>
                  </a:cubicBezTo>
                  <a:cubicBezTo>
                    <a:pt x="601382" y="5982974"/>
                    <a:pt x="313266" y="5981704"/>
                    <a:pt x="48260" y="5981704"/>
                  </a:cubicBezTo>
                  <a:cubicBezTo>
                    <a:pt x="38100" y="5981704"/>
                    <a:pt x="29210" y="5981704"/>
                    <a:pt x="19050" y="5980434"/>
                  </a:cubicBezTo>
                  <a:cubicBezTo>
                    <a:pt x="10160" y="5979164"/>
                    <a:pt x="5080" y="5972814"/>
                    <a:pt x="7620" y="5963924"/>
                  </a:cubicBezTo>
                  <a:cubicBezTo>
                    <a:pt x="16510" y="5931866"/>
                    <a:pt x="12700" y="5814453"/>
                    <a:pt x="11430" y="5692343"/>
                  </a:cubicBezTo>
                  <a:cubicBezTo>
                    <a:pt x="10160" y="5443427"/>
                    <a:pt x="6350" y="5199208"/>
                    <a:pt x="7620" y="4950293"/>
                  </a:cubicBezTo>
                  <a:cubicBezTo>
                    <a:pt x="5080" y="4640322"/>
                    <a:pt x="0" y="803262"/>
                    <a:pt x="7620" y="488595"/>
                  </a:cubicBezTo>
                  <a:cubicBezTo>
                    <a:pt x="8890" y="427540"/>
                    <a:pt x="7620" y="361789"/>
                    <a:pt x="8890" y="300734"/>
                  </a:cubicBezTo>
                  <a:cubicBezTo>
                    <a:pt x="10160" y="202107"/>
                    <a:pt x="12700" y="94087"/>
                    <a:pt x="13970" y="44450"/>
                  </a:cubicBezTo>
                  <a:cubicBezTo>
                    <a:pt x="13970" y="41910"/>
                    <a:pt x="15240" y="39370"/>
                    <a:pt x="16510" y="38100"/>
                  </a:cubicBezTo>
                  <a:cubicBezTo>
                    <a:pt x="38100" y="35560"/>
                    <a:pt x="88176" y="30480"/>
                    <a:pt x="232234" y="29210"/>
                  </a:cubicBezTo>
                  <a:cubicBezTo>
                    <a:pt x="475332" y="25400"/>
                    <a:pt x="718430" y="22860"/>
                    <a:pt x="970531" y="20320"/>
                  </a:cubicBezTo>
                  <a:cubicBezTo>
                    <a:pt x="1141600" y="17780"/>
                    <a:pt x="1312669" y="16510"/>
                    <a:pt x="1474734" y="13970"/>
                  </a:cubicBezTo>
                  <a:cubicBezTo>
                    <a:pt x="1636799" y="11430"/>
                    <a:pt x="1807868" y="8890"/>
                    <a:pt x="1969933" y="8890"/>
                  </a:cubicBezTo>
                  <a:cubicBezTo>
                    <a:pt x="2150006" y="7620"/>
                    <a:pt x="2330078" y="10160"/>
                    <a:pt x="2510151" y="8890"/>
                  </a:cubicBezTo>
                  <a:cubicBezTo>
                    <a:pt x="2735241" y="8890"/>
                    <a:pt x="6813883" y="6350"/>
                    <a:pt x="7038974" y="5080"/>
                  </a:cubicBezTo>
                  <a:cubicBezTo>
                    <a:pt x="7255060" y="3810"/>
                    <a:pt x="7471148" y="2540"/>
                    <a:pt x="7696238" y="2540"/>
                  </a:cubicBezTo>
                  <a:cubicBezTo>
                    <a:pt x="8065387" y="1270"/>
                    <a:pt x="8425532" y="0"/>
                    <a:pt x="8794680" y="0"/>
                  </a:cubicBezTo>
                  <a:cubicBezTo>
                    <a:pt x="8947742" y="0"/>
                    <a:pt x="9109807" y="2540"/>
                    <a:pt x="9262868" y="2540"/>
                  </a:cubicBezTo>
                  <a:cubicBezTo>
                    <a:pt x="9686039" y="3810"/>
                    <a:pt x="10118213" y="5080"/>
                    <a:pt x="10541383" y="7620"/>
                  </a:cubicBezTo>
                  <a:cubicBezTo>
                    <a:pt x="10766474" y="8890"/>
                    <a:pt x="10991565" y="12700"/>
                    <a:pt x="11216655" y="16510"/>
                  </a:cubicBezTo>
                  <a:cubicBezTo>
                    <a:pt x="11270677" y="16510"/>
                    <a:pt x="11324699" y="16510"/>
                    <a:pt x="11369717" y="16510"/>
                  </a:cubicBezTo>
                  <a:cubicBezTo>
                    <a:pt x="11412776" y="17780"/>
                    <a:pt x="11421667" y="20320"/>
                    <a:pt x="11431826" y="21590"/>
                  </a:cubicBezTo>
                  <a:close/>
                  <a:moveTo>
                    <a:pt x="11441986" y="5976624"/>
                  </a:moveTo>
                  <a:cubicBezTo>
                    <a:pt x="11443257" y="5960114"/>
                    <a:pt x="11444526" y="5947414"/>
                    <a:pt x="11444526" y="5934714"/>
                  </a:cubicBezTo>
                  <a:cubicBezTo>
                    <a:pt x="11443257" y="5673557"/>
                    <a:pt x="11441986" y="5424642"/>
                    <a:pt x="11441986" y="5156940"/>
                  </a:cubicBezTo>
                  <a:cubicBezTo>
                    <a:pt x="11441986" y="5034830"/>
                    <a:pt x="11444526" y="4912721"/>
                    <a:pt x="11443257" y="4790611"/>
                  </a:cubicBezTo>
                  <a:cubicBezTo>
                    <a:pt x="11443257" y="4677894"/>
                    <a:pt x="11441986" y="4560481"/>
                    <a:pt x="11440717" y="4447765"/>
                  </a:cubicBezTo>
                  <a:cubicBezTo>
                    <a:pt x="11435636" y="4273993"/>
                    <a:pt x="11424207" y="676456"/>
                    <a:pt x="11424207" y="502685"/>
                  </a:cubicBezTo>
                  <a:cubicBezTo>
                    <a:pt x="11421667" y="357093"/>
                    <a:pt x="11419126" y="206804"/>
                    <a:pt x="11416586" y="63500"/>
                  </a:cubicBezTo>
                  <a:cubicBezTo>
                    <a:pt x="11415317" y="44450"/>
                    <a:pt x="11414046" y="43180"/>
                    <a:pt x="11342706" y="41910"/>
                  </a:cubicBezTo>
                  <a:cubicBezTo>
                    <a:pt x="11315695" y="41910"/>
                    <a:pt x="11297688" y="41910"/>
                    <a:pt x="11270677" y="40640"/>
                  </a:cubicBezTo>
                  <a:cubicBezTo>
                    <a:pt x="11045587" y="36830"/>
                    <a:pt x="10811492" y="31750"/>
                    <a:pt x="10586401" y="30480"/>
                  </a:cubicBezTo>
                  <a:cubicBezTo>
                    <a:pt x="10037181" y="26670"/>
                    <a:pt x="9478956" y="25400"/>
                    <a:pt x="8929735" y="22860"/>
                  </a:cubicBezTo>
                  <a:cubicBezTo>
                    <a:pt x="8848703" y="22860"/>
                    <a:pt x="8758666" y="22860"/>
                    <a:pt x="8677633" y="22860"/>
                  </a:cubicBezTo>
                  <a:cubicBezTo>
                    <a:pt x="8542580" y="22860"/>
                    <a:pt x="8407525" y="22860"/>
                    <a:pt x="8281474" y="22860"/>
                  </a:cubicBezTo>
                  <a:cubicBezTo>
                    <a:pt x="7993358" y="22860"/>
                    <a:pt x="7705242" y="22860"/>
                    <a:pt x="7426130" y="24130"/>
                  </a:cubicBezTo>
                  <a:cubicBezTo>
                    <a:pt x="7183031" y="25400"/>
                    <a:pt x="3086383" y="29210"/>
                    <a:pt x="2843285" y="29210"/>
                  </a:cubicBezTo>
                  <a:cubicBezTo>
                    <a:pt x="2447126" y="29210"/>
                    <a:pt x="2050966" y="26670"/>
                    <a:pt x="1654807" y="33020"/>
                  </a:cubicBezTo>
                  <a:cubicBezTo>
                    <a:pt x="1447723" y="36830"/>
                    <a:pt x="1249643" y="36830"/>
                    <a:pt x="1051564" y="38100"/>
                  </a:cubicBezTo>
                  <a:cubicBezTo>
                    <a:pt x="709426" y="41910"/>
                    <a:pt x="367288" y="45720"/>
                    <a:pt x="49530" y="50800"/>
                  </a:cubicBezTo>
                  <a:cubicBezTo>
                    <a:pt x="36830" y="50800"/>
                    <a:pt x="34290" y="53340"/>
                    <a:pt x="33020" y="79998"/>
                  </a:cubicBezTo>
                  <a:cubicBezTo>
                    <a:pt x="31750" y="164535"/>
                    <a:pt x="31750" y="249073"/>
                    <a:pt x="30480" y="333610"/>
                  </a:cubicBezTo>
                  <a:cubicBezTo>
                    <a:pt x="29210" y="474506"/>
                    <a:pt x="26670" y="610705"/>
                    <a:pt x="25400" y="751601"/>
                  </a:cubicBezTo>
                  <a:cubicBezTo>
                    <a:pt x="20320" y="901889"/>
                    <a:pt x="26670" y="4574571"/>
                    <a:pt x="29210" y="4724859"/>
                  </a:cubicBezTo>
                  <a:cubicBezTo>
                    <a:pt x="29210" y="4884541"/>
                    <a:pt x="29210" y="5048920"/>
                    <a:pt x="30480" y="5208601"/>
                  </a:cubicBezTo>
                  <a:cubicBezTo>
                    <a:pt x="30480" y="5326014"/>
                    <a:pt x="33020" y="5443427"/>
                    <a:pt x="33020" y="5560841"/>
                  </a:cubicBezTo>
                  <a:cubicBezTo>
                    <a:pt x="33020" y="5687647"/>
                    <a:pt x="33020" y="5814453"/>
                    <a:pt x="31750" y="5934714"/>
                  </a:cubicBezTo>
                  <a:cubicBezTo>
                    <a:pt x="31750" y="5938524"/>
                    <a:pt x="31750" y="5941064"/>
                    <a:pt x="31750" y="5944874"/>
                  </a:cubicBezTo>
                  <a:cubicBezTo>
                    <a:pt x="31750" y="5955034"/>
                    <a:pt x="35560" y="5958844"/>
                    <a:pt x="44450" y="5958844"/>
                  </a:cubicBezTo>
                  <a:cubicBezTo>
                    <a:pt x="106183" y="5958844"/>
                    <a:pt x="232234" y="5960114"/>
                    <a:pt x="349281" y="5960114"/>
                  </a:cubicBezTo>
                  <a:cubicBezTo>
                    <a:pt x="520350" y="5960114"/>
                    <a:pt x="700422" y="5957574"/>
                    <a:pt x="871491" y="5960114"/>
                  </a:cubicBezTo>
                  <a:cubicBezTo>
                    <a:pt x="1150604" y="5963924"/>
                    <a:pt x="1429716" y="5966464"/>
                    <a:pt x="1708828" y="5965194"/>
                  </a:cubicBezTo>
                  <a:cubicBezTo>
                    <a:pt x="1888901" y="5963924"/>
                    <a:pt x="2059970" y="5966464"/>
                    <a:pt x="2240042" y="5966464"/>
                  </a:cubicBezTo>
                  <a:cubicBezTo>
                    <a:pt x="2501147" y="5966464"/>
                    <a:pt x="2762252" y="5965194"/>
                    <a:pt x="3023357" y="5966464"/>
                  </a:cubicBezTo>
                  <a:cubicBezTo>
                    <a:pt x="3410513" y="5967734"/>
                    <a:pt x="7660224" y="5957574"/>
                    <a:pt x="8056384" y="5960114"/>
                  </a:cubicBezTo>
                  <a:cubicBezTo>
                    <a:pt x="8227452" y="5961384"/>
                    <a:pt x="8398521" y="5962654"/>
                    <a:pt x="8560586" y="5962654"/>
                  </a:cubicBezTo>
                  <a:cubicBezTo>
                    <a:pt x="8857706" y="5965194"/>
                    <a:pt x="9145822" y="5961384"/>
                    <a:pt x="9442942" y="5965194"/>
                  </a:cubicBezTo>
                  <a:cubicBezTo>
                    <a:pt x="9686039" y="5967734"/>
                    <a:pt x="9929137" y="5967734"/>
                    <a:pt x="10172235" y="5970274"/>
                  </a:cubicBezTo>
                  <a:cubicBezTo>
                    <a:pt x="10532380" y="5974084"/>
                    <a:pt x="10892525" y="5976624"/>
                    <a:pt x="11252670" y="5977894"/>
                  </a:cubicBezTo>
                  <a:cubicBezTo>
                    <a:pt x="11387724" y="5977894"/>
                    <a:pt x="11421667" y="5976624"/>
                    <a:pt x="11441986" y="5976624"/>
                  </a:cubicBezTo>
                  <a:close/>
                </a:path>
              </a:pathLst>
            </a:custGeom>
            <a:solidFill>
              <a:srgbClr val="303437"/>
            </a:solidFill>
          </p:spPr>
          <p:txBody>
            <a:bodyPr/>
            <a:lstStyle/>
            <a:p>
              <a:endParaRPr lang="en-US"/>
            </a:p>
          </p:txBody>
        </p:sp>
      </p:grpSp>
      <p:grpSp>
        <p:nvGrpSpPr>
          <p:cNvPr id="5" name="Group 5"/>
          <p:cNvGrpSpPr/>
          <p:nvPr/>
        </p:nvGrpSpPr>
        <p:grpSpPr>
          <a:xfrm>
            <a:off x="1237518" y="1827299"/>
            <a:ext cx="3618115" cy="2382882"/>
            <a:chOff x="0" y="0"/>
            <a:chExt cx="1402155" cy="923456"/>
          </a:xfrm>
        </p:grpSpPr>
        <p:sp>
          <p:nvSpPr>
            <p:cNvPr id="6" name="Freeform 6"/>
            <p:cNvSpPr/>
            <p:nvPr/>
          </p:nvSpPr>
          <p:spPr>
            <a:xfrm>
              <a:off x="10160" y="16510"/>
              <a:ext cx="1379295" cy="895516"/>
            </a:xfrm>
            <a:custGeom>
              <a:avLst/>
              <a:gdLst/>
              <a:ahLst/>
              <a:cxnLst/>
              <a:rect l="l" t="t" r="r" b="b"/>
              <a:pathLst>
                <a:path w="1379295" h="895516">
                  <a:moveTo>
                    <a:pt x="1379295" y="895516"/>
                  </a:moveTo>
                  <a:lnTo>
                    <a:pt x="0" y="887896"/>
                  </a:lnTo>
                  <a:lnTo>
                    <a:pt x="0" y="323815"/>
                  </a:lnTo>
                  <a:lnTo>
                    <a:pt x="17780" y="19050"/>
                  </a:lnTo>
                  <a:lnTo>
                    <a:pt x="685596" y="0"/>
                  </a:lnTo>
                  <a:lnTo>
                    <a:pt x="1360245" y="5080"/>
                  </a:lnTo>
                  <a:close/>
                </a:path>
              </a:pathLst>
            </a:custGeom>
            <a:solidFill>
              <a:srgbClr val="FFFFFF"/>
            </a:solidFill>
          </p:spPr>
          <p:txBody>
            <a:bodyPr/>
            <a:lstStyle/>
            <a:p>
              <a:endParaRPr lang="en-US"/>
            </a:p>
          </p:txBody>
        </p:sp>
        <p:sp>
          <p:nvSpPr>
            <p:cNvPr id="7" name="Freeform 7"/>
            <p:cNvSpPr/>
            <p:nvPr/>
          </p:nvSpPr>
          <p:spPr>
            <a:xfrm>
              <a:off x="-3810" y="0"/>
              <a:ext cx="1408505" cy="922186"/>
            </a:xfrm>
            <a:custGeom>
              <a:avLst/>
              <a:gdLst/>
              <a:ahLst/>
              <a:cxnLst/>
              <a:rect l="l" t="t" r="r" b="b"/>
              <a:pathLst>
                <a:path w="1408505" h="922186">
                  <a:moveTo>
                    <a:pt x="1374215" y="21590"/>
                  </a:moveTo>
                  <a:cubicBezTo>
                    <a:pt x="1375485" y="34290"/>
                    <a:pt x="1375485" y="44450"/>
                    <a:pt x="1376755" y="54610"/>
                  </a:cubicBezTo>
                  <a:cubicBezTo>
                    <a:pt x="1379295" y="76660"/>
                    <a:pt x="1380565" y="94493"/>
                    <a:pt x="1383105" y="111688"/>
                  </a:cubicBezTo>
                  <a:cubicBezTo>
                    <a:pt x="1383105" y="136526"/>
                    <a:pt x="1395805" y="626281"/>
                    <a:pt x="1402155" y="651119"/>
                  </a:cubicBezTo>
                  <a:cubicBezTo>
                    <a:pt x="1408505" y="688694"/>
                    <a:pt x="1404695" y="726907"/>
                    <a:pt x="1404695" y="764482"/>
                  </a:cubicBezTo>
                  <a:cubicBezTo>
                    <a:pt x="1404695" y="797600"/>
                    <a:pt x="1405965" y="828169"/>
                    <a:pt x="1407235" y="861226"/>
                  </a:cubicBezTo>
                  <a:cubicBezTo>
                    <a:pt x="1407235" y="882816"/>
                    <a:pt x="1407235" y="896786"/>
                    <a:pt x="1407235" y="920916"/>
                  </a:cubicBezTo>
                  <a:cubicBezTo>
                    <a:pt x="1384375" y="920916"/>
                    <a:pt x="1364055" y="922186"/>
                    <a:pt x="1344728" y="920916"/>
                  </a:cubicBezTo>
                  <a:cubicBezTo>
                    <a:pt x="1277951" y="915836"/>
                    <a:pt x="1210148" y="922186"/>
                    <a:pt x="1143371" y="917106"/>
                  </a:cubicBezTo>
                  <a:cubicBezTo>
                    <a:pt x="1103306" y="913296"/>
                    <a:pt x="1064267" y="915836"/>
                    <a:pt x="1024201" y="913296"/>
                  </a:cubicBezTo>
                  <a:cubicBezTo>
                    <a:pt x="1005710" y="912026"/>
                    <a:pt x="987218" y="910756"/>
                    <a:pt x="968726" y="909486"/>
                  </a:cubicBezTo>
                  <a:cubicBezTo>
                    <a:pt x="957425" y="909486"/>
                    <a:pt x="947152" y="910756"/>
                    <a:pt x="935851" y="910756"/>
                  </a:cubicBezTo>
                  <a:cubicBezTo>
                    <a:pt x="907086" y="909486"/>
                    <a:pt x="827982" y="910756"/>
                    <a:pt x="799217" y="909486"/>
                  </a:cubicBezTo>
                  <a:cubicBezTo>
                    <a:pt x="778670" y="908216"/>
                    <a:pt x="367739" y="917106"/>
                    <a:pt x="347193" y="915836"/>
                  </a:cubicBezTo>
                  <a:cubicBezTo>
                    <a:pt x="342056" y="915836"/>
                    <a:pt x="335892" y="917106"/>
                    <a:pt x="330755" y="917106"/>
                  </a:cubicBezTo>
                  <a:cubicBezTo>
                    <a:pt x="318427" y="917106"/>
                    <a:pt x="307127" y="918376"/>
                    <a:pt x="294799" y="918376"/>
                  </a:cubicBezTo>
                  <a:cubicBezTo>
                    <a:pt x="263979" y="918376"/>
                    <a:pt x="234187" y="917106"/>
                    <a:pt x="203367" y="915836"/>
                  </a:cubicBezTo>
                  <a:cubicBezTo>
                    <a:pt x="184875" y="914566"/>
                    <a:pt x="166383" y="913296"/>
                    <a:pt x="148918" y="912026"/>
                  </a:cubicBezTo>
                  <a:cubicBezTo>
                    <a:pt x="116044" y="910756"/>
                    <a:pt x="83169"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7486" y="30480"/>
                    <a:pt x="73924" y="29210"/>
                  </a:cubicBezTo>
                  <a:cubicBezTo>
                    <a:pt x="101661" y="25400"/>
                    <a:pt x="129399" y="22860"/>
                    <a:pt x="158164" y="20320"/>
                  </a:cubicBezTo>
                  <a:cubicBezTo>
                    <a:pt x="177684" y="17780"/>
                    <a:pt x="197203" y="16510"/>
                    <a:pt x="215695" y="13970"/>
                  </a:cubicBezTo>
                  <a:cubicBezTo>
                    <a:pt x="234187" y="11430"/>
                    <a:pt x="253706" y="8890"/>
                    <a:pt x="272198" y="8890"/>
                  </a:cubicBezTo>
                  <a:cubicBezTo>
                    <a:pt x="292744" y="7620"/>
                    <a:pt x="313291" y="10160"/>
                    <a:pt x="333837" y="8890"/>
                  </a:cubicBezTo>
                  <a:cubicBezTo>
                    <a:pt x="359521" y="8890"/>
                    <a:pt x="824900" y="6350"/>
                    <a:pt x="850583" y="5080"/>
                  </a:cubicBezTo>
                  <a:cubicBezTo>
                    <a:pt x="875239" y="3810"/>
                    <a:pt x="899895" y="2540"/>
                    <a:pt x="925578" y="2540"/>
                  </a:cubicBezTo>
                  <a:cubicBezTo>
                    <a:pt x="967698" y="1270"/>
                    <a:pt x="1008792" y="0"/>
                    <a:pt x="1050912" y="0"/>
                  </a:cubicBezTo>
                  <a:cubicBezTo>
                    <a:pt x="1068377" y="0"/>
                    <a:pt x="1086868" y="2540"/>
                    <a:pt x="1104333" y="2540"/>
                  </a:cubicBezTo>
                  <a:cubicBezTo>
                    <a:pt x="1152617" y="3810"/>
                    <a:pt x="1201929" y="5080"/>
                    <a:pt x="1250214" y="7620"/>
                  </a:cubicBezTo>
                  <a:cubicBezTo>
                    <a:pt x="1275897" y="8890"/>
                    <a:pt x="1301580" y="12700"/>
                    <a:pt x="1327263" y="16510"/>
                  </a:cubicBezTo>
                  <a:cubicBezTo>
                    <a:pt x="1333427" y="16510"/>
                    <a:pt x="1339591" y="16510"/>
                    <a:pt x="1344728" y="16510"/>
                  </a:cubicBezTo>
                  <a:cubicBezTo>
                    <a:pt x="1355165" y="17780"/>
                    <a:pt x="1364055" y="20320"/>
                    <a:pt x="1374215" y="21590"/>
                  </a:cubicBezTo>
                  <a:close/>
                  <a:moveTo>
                    <a:pt x="1384375" y="904406"/>
                  </a:moveTo>
                  <a:cubicBezTo>
                    <a:pt x="1385645" y="887896"/>
                    <a:pt x="1386915" y="875196"/>
                    <a:pt x="1386915" y="862496"/>
                  </a:cubicBezTo>
                  <a:cubicBezTo>
                    <a:pt x="1385645" y="824985"/>
                    <a:pt x="1384375" y="791231"/>
                    <a:pt x="1384375" y="754929"/>
                  </a:cubicBezTo>
                  <a:cubicBezTo>
                    <a:pt x="1384375" y="738371"/>
                    <a:pt x="1386915" y="721812"/>
                    <a:pt x="1385645" y="705253"/>
                  </a:cubicBezTo>
                  <a:cubicBezTo>
                    <a:pt x="1385645" y="689968"/>
                    <a:pt x="1384375" y="674046"/>
                    <a:pt x="1383105" y="658761"/>
                  </a:cubicBezTo>
                  <a:cubicBezTo>
                    <a:pt x="1378025" y="635197"/>
                    <a:pt x="1366595" y="147353"/>
                    <a:pt x="1366595" y="123789"/>
                  </a:cubicBezTo>
                  <a:cubicBezTo>
                    <a:pt x="1364055" y="104046"/>
                    <a:pt x="1361515" y="83666"/>
                    <a:pt x="1358975" y="63500"/>
                  </a:cubicBezTo>
                  <a:cubicBezTo>
                    <a:pt x="1357705" y="44450"/>
                    <a:pt x="1356435" y="43180"/>
                    <a:pt x="1341646" y="41910"/>
                  </a:cubicBezTo>
                  <a:cubicBezTo>
                    <a:pt x="1338564" y="41910"/>
                    <a:pt x="1336509" y="41910"/>
                    <a:pt x="1333427" y="40640"/>
                  </a:cubicBezTo>
                  <a:cubicBezTo>
                    <a:pt x="1307744" y="36830"/>
                    <a:pt x="1281033" y="31750"/>
                    <a:pt x="1255350" y="30480"/>
                  </a:cubicBezTo>
                  <a:cubicBezTo>
                    <a:pt x="1192683" y="26670"/>
                    <a:pt x="1128989" y="25400"/>
                    <a:pt x="1066322" y="22860"/>
                  </a:cubicBezTo>
                  <a:cubicBezTo>
                    <a:pt x="1057076" y="22860"/>
                    <a:pt x="1046803" y="22860"/>
                    <a:pt x="1037557" y="22860"/>
                  </a:cubicBezTo>
                  <a:cubicBezTo>
                    <a:pt x="1022147" y="22860"/>
                    <a:pt x="1006737" y="22860"/>
                    <a:pt x="992354" y="22860"/>
                  </a:cubicBezTo>
                  <a:cubicBezTo>
                    <a:pt x="959480" y="22860"/>
                    <a:pt x="926605" y="22860"/>
                    <a:pt x="894758" y="24130"/>
                  </a:cubicBezTo>
                  <a:cubicBezTo>
                    <a:pt x="867020" y="25400"/>
                    <a:pt x="399586" y="29210"/>
                    <a:pt x="371849" y="29210"/>
                  </a:cubicBezTo>
                  <a:cubicBezTo>
                    <a:pt x="326646" y="29210"/>
                    <a:pt x="281444" y="26670"/>
                    <a:pt x="236241" y="33020"/>
                  </a:cubicBezTo>
                  <a:cubicBezTo>
                    <a:pt x="212613" y="36830"/>
                    <a:pt x="190012" y="36830"/>
                    <a:pt x="167410" y="38100"/>
                  </a:cubicBezTo>
                  <a:cubicBezTo>
                    <a:pt x="128372" y="41910"/>
                    <a:pt x="89333"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59541" y="886626"/>
                    <a:pt x="73924" y="887896"/>
                    <a:pt x="87279" y="887896"/>
                  </a:cubicBezTo>
                  <a:cubicBezTo>
                    <a:pt x="106798" y="887896"/>
                    <a:pt x="127345" y="885356"/>
                    <a:pt x="146864" y="887896"/>
                  </a:cubicBezTo>
                  <a:cubicBezTo>
                    <a:pt x="178711" y="891706"/>
                    <a:pt x="210558" y="894246"/>
                    <a:pt x="242405" y="892976"/>
                  </a:cubicBezTo>
                  <a:cubicBezTo>
                    <a:pt x="262952" y="891706"/>
                    <a:pt x="282471" y="894246"/>
                    <a:pt x="303018" y="894246"/>
                  </a:cubicBezTo>
                  <a:cubicBezTo>
                    <a:pt x="332810" y="894246"/>
                    <a:pt x="362603" y="892976"/>
                    <a:pt x="392395" y="894246"/>
                  </a:cubicBezTo>
                  <a:cubicBezTo>
                    <a:pt x="436570" y="895516"/>
                    <a:pt x="921469" y="885356"/>
                    <a:pt x="966671" y="887896"/>
                  </a:cubicBezTo>
                  <a:cubicBezTo>
                    <a:pt x="986190" y="889166"/>
                    <a:pt x="1005710" y="890436"/>
                    <a:pt x="1024201" y="890436"/>
                  </a:cubicBezTo>
                  <a:cubicBezTo>
                    <a:pt x="1058103" y="892976"/>
                    <a:pt x="1090978" y="889166"/>
                    <a:pt x="1124880" y="892976"/>
                  </a:cubicBezTo>
                  <a:cubicBezTo>
                    <a:pt x="1152617" y="895516"/>
                    <a:pt x="1180355" y="895516"/>
                    <a:pt x="1208093" y="898056"/>
                  </a:cubicBezTo>
                  <a:cubicBezTo>
                    <a:pt x="1249186" y="901866"/>
                    <a:pt x="1290279" y="904406"/>
                    <a:pt x="1331372" y="905676"/>
                  </a:cubicBezTo>
                  <a:cubicBezTo>
                    <a:pt x="1346782" y="905676"/>
                    <a:pt x="1364055" y="904406"/>
                    <a:pt x="1384375" y="904406"/>
                  </a:cubicBezTo>
                  <a:close/>
                </a:path>
              </a:pathLst>
            </a:custGeom>
            <a:solidFill>
              <a:srgbClr val="000000"/>
            </a:solidFill>
          </p:spPr>
          <p:txBody>
            <a:bodyPr/>
            <a:lstStyle/>
            <a:p>
              <a:endParaRPr lang="en-US"/>
            </a:p>
          </p:txBody>
        </p:sp>
      </p:grpSp>
      <p:sp>
        <p:nvSpPr>
          <p:cNvPr id="8" name="Freeform 8"/>
          <p:cNvSpPr/>
          <p:nvPr/>
        </p:nvSpPr>
        <p:spPr>
          <a:xfrm rot="-9796727">
            <a:off x="16304721" y="3047063"/>
            <a:ext cx="999403" cy="2258537"/>
          </a:xfrm>
          <a:custGeom>
            <a:avLst/>
            <a:gdLst/>
            <a:ahLst/>
            <a:cxnLst/>
            <a:rect l="l" t="t" r="r" b="b"/>
            <a:pathLst>
              <a:path w="999403" h="2258537">
                <a:moveTo>
                  <a:pt x="0" y="0"/>
                </a:moveTo>
                <a:lnTo>
                  <a:pt x="999403" y="0"/>
                </a:lnTo>
                <a:lnTo>
                  <a:pt x="999403" y="2258537"/>
                </a:lnTo>
                <a:lnTo>
                  <a:pt x="0" y="2258537"/>
                </a:lnTo>
                <a:lnTo>
                  <a:pt x="0" y="0"/>
                </a:lnTo>
                <a:close/>
              </a:path>
            </a:pathLst>
          </a:custGeom>
          <a:blipFill>
            <a:blip r:embed="rId2"/>
            <a:stretch>
              <a:fillRect/>
            </a:stretch>
          </a:blipFill>
        </p:spPr>
        <p:txBody>
          <a:bodyPr/>
          <a:lstStyle/>
          <a:p>
            <a:endParaRPr lang="en-US"/>
          </a:p>
        </p:txBody>
      </p:sp>
      <p:sp>
        <p:nvSpPr>
          <p:cNvPr id="9" name="Freeform 9"/>
          <p:cNvSpPr/>
          <p:nvPr/>
        </p:nvSpPr>
        <p:spPr>
          <a:xfrm rot="723793">
            <a:off x="10925879" y="5300131"/>
            <a:ext cx="1820401" cy="3042454"/>
          </a:xfrm>
          <a:custGeom>
            <a:avLst/>
            <a:gdLst/>
            <a:ahLst/>
            <a:cxnLst/>
            <a:rect l="l" t="t" r="r" b="b"/>
            <a:pathLst>
              <a:path w="1820401" h="3042454">
                <a:moveTo>
                  <a:pt x="0" y="0"/>
                </a:moveTo>
                <a:lnTo>
                  <a:pt x="1820401" y="0"/>
                </a:lnTo>
                <a:lnTo>
                  <a:pt x="1820401" y="3042454"/>
                </a:lnTo>
                <a:lnTo>
                  <a:pt x="0" y="3042454"/>
                </a:lnTo>
                <a:lnTo>
                  <a:pt x="0" y="0"/>
                </a:lnTo>
                <a:close/>
              </a:path>
            </a:pathLst>
          </a:custGeom>
          <a:blipFill>
            <a:blip r:embed="rId3"/>
            <a:stretch>
              <a:fillRect/>
            </a:stretch>
          </a:blipFill>
        </p:spPr>
        <p:txBody>
          <a:bodyPr/>
          <a:lstStyle/>
          <a:p>
            <a:endParaRPr lang="en-US"/>
          </a:p>
        </p:txBody>
      </p:sp>
      <p:sp>
        <p:nvSpPr>
          <p:cNvPr id="10" name="Freeform 10"/>
          <p:cNvSpPr/>
          <p:nvPr/>
        </p:nvSpPr>
        <p:spPr>
          <a:xfrm rot="-1337587">
            <a:off x="3796592" y="7031692"/>
            <a:ext cx="2547182" cy="2341285"/>
          </a:xfrm>
          <a:custGeom>
            <a:avLst/>
            <a:gdLst/>
            <a:ahLst/>
            <a:cxnLst/>
            <a:rect l="l" t="t" r="r" b="b"/>
            <a:pathLst>
              <a:path w="2547182" h="2341285">
                <a:moveTo>
                  <a:pt x="0" y="0"/>
                </a:moveTo>
                <a:lnTo>
                  <a:pt x="2547182" y="0"/>
                </a:lnTo>
                <a:lnTo>
                  <a:pt x="2547182" y="2341285"/>
                </a:lnTo>
                <a:lnTo>
                  <a:pt x="0" y="2341285"/>
                </a:lnTo>
                <a:lnTo>
                  <a:pt x="0" y="0"/>
                </a:lnTo>
                <a:close/>
              </a:path>
            </a:pathLst>
          </a:custGeom>
          <a:blipFill>
            <a:blip r:embed="rId4"/>
            <a:stretch>
              <a:fillRect/>
            </a:stretch>
          </a:blipFill>
        </p:spPr>
        <p:txBody>
          <a:bodyPr/>
          <a:lstStyle/>
          <a:p>
            <a:endParaRPr lang="en-US"/>
          </a:p>
        </p:txBody>
      </p:sp>
      <p:sp>
        <p:nvSpPr>
          <p:cNvPr id="11" name="Freeform 11"/>
          <p:cNvSpPr/>
          <p:nvPr/>
        </p:nvSpPr>
        <p:spPr>
          <a:xfrm rot="1761081" flipH="1">
            <a:off x="4933656" y="1801244"/>
            <a:ext cx="2971025" cy="1037214"/>
          </a:xfrm>
          <a:custGeom>
            <a:avLst/>
            <a:gdLst/>
            <a:ahLst/>
            <a:cxnLst/>
            <a:rect l="l" t="t" r="r" b="b"/>
            <a:pathLst>
              <a:path w="2971025" h="1037214">
                <a:moveTo>
                  <a:pt x="2971025" y="0"/>
                </a:moveTo>
                <a:lnTo>
                  <a:pt x="0" y="0"/>
                </a:lnTo>
                <a:lnTo>
                  <a:pt x="0" y="1037214"/>
                </a:lnTo>
                <a:lnTo>
                  <a:pt x="2971025" y="1037214"/>
                </a:lnTo>
                <a:lnTo>
                  <a:pt x="2971025" y="0"/>
                </a:lnTo>
                <a:close/>
              </a:path>
            </a:pathLst>
          </a:custGeom>
          <a:blipFill>
            <a:blip r:embed="rId5"/>
            <a:stretch>
              <a:fillRect r="-1929"/>
            </a:stretch>
          </a:blipFill>
        </p:spPr>
        <p:txBody>
          <a:bodyPr/>
          <a:lstStyle/>
          <a:p>
            <a:endParaRPr lang="en-US"/>
          </a:p>
        </p:txBody>
      </p:sp>
      <p:sp>
        <p:nvSpPr>
          <p:cNvPr id="12" name="TextBox 12"/>
          <p:cNvSpPr txBox="1"/>
          <p:nvPr/>
        </p:nvSpPr>
        <p:spPr>
          <a:xfrm>
            <a:off x="4724713" y="492558"/>
            <a:ext cx="7800207" cy="1160878"/>
          </a:xfrm>
          <a:prstGeom prst="rect">
            <a:avLst/>
          </a:prstGeom>
        </p:spPr>
        <p:txBody>
          <a:bodyPr lIns="0" tIns="0" rIns="0" bIns="0" rtlCol="0" anchor="t">
            <a:spAutoFit/>
          </a:bodyPr>
          <a:lstStyle/>
          <a:p>
            <a:pPr algn="ctr">
              <a:lnSpc>
                <a:spcPts val="9514"/>
              </a:lnSpc>
            </a:pPr>
            <a:r>
              <a:rPr lang="en-US" sz="6796" spc="-659">
                <a:solidFill>
                  <a:srgbClr val="050505"/>
                </a:solidFill>
                <a:latin typeface="Alata"/>
                <a:ea typeface="Alata"/>
                <a:cs typeface="Alata"/>
                <a:sym typeface="Alata"/>
              </a:rPr>
              <a:t>Installation Steps</a:t>
            </a:r>
          </a:p>
        </p:txBody>
      </p:sp>
      <p:grpSp>
        <p:nvGrpSpPr>
          <p:cNvPr id="13" name="Group 13"/>
          <p:cNvGrpSpPr/>
          <p:nvPr/>
        </p:nvGrpSpPr>
        <p:grpSpPr>
          <a:xfrm>
            <a:off x="6221449" y="3018740"/>
            <a:ext cx="3618115" cy="2382882"/>
            <a:chOff x="0" y="0"/>
            <a:chExt cx="1402155" cy="923456"/>
          </a:xfrm>
        </p:grpSpPr>
        <p:sp>
          <p:nvSpPr>
            <p:cNvPr id="14" name="Freeform 14"/>
            <p:cNvSpPr/>
            <p:nvPr/>
          </p:nvSpPr>
          <p:spPr>
            <a:xfrm>
              <a:off x="10160" y="16510"/>
              <a:ext cx="1379295" cy="895516"/>
            </a:xfrm>
            <a:custGeom>
              <a:avLst/>
              <a:gdLst/>
              <a:ahLst/>
              <a:cxnLst/>
              <a:rect l="l" t="t" r="r" b="b"/>
              <a:pathLst>
                <a:path w="1379295" h="895516">
                  <a:moveTo>
                    <a:pt x="1379295" y="895516"/>
                  </a:moveTo>
                  <a:lnTo>
                    <a:pt x="0" y="887896"/>
                  </a:lnTo>
                  <a:lnTo>
                    <a:pt x="0" y="323815"/>
                  </a:lnTo>
                  <a:lnTo>
                    <a:pt x="17780" y="19050"/>
                  </a:lnTo>
                  <a:lnTo>
                    <a:pt x="685596" y="0"/>
                  </a:lnTo>
                  <a:lnTo>
                    <a:pt x="1360245" y="5080"/>
                  </a:lnTo>
                  <a:close/>
                </a:path>
              </a:pathLst>
            </a:custGeom>
            <a:solidFill>
              <a:srgbClr val="FFFFFF"/>
            </a:solidFill>
          </p:spPr>
          <p:txBody>
            <a:bodyPr/>
            <a:lstStyle/>
            <a:p>
              <a:endParaRPr lang="en-US"/>
            </a:p>
          </p:txBody>
        </p:sp>
        <p:sp>
          <p:nvSpPr>
            <p:cNvPr id="15" name="Freeform 15"/>
            <p:cNvSpPr/>
            <p:nvPr/>
          </p:nvSpPr>
          <p:spPr>
            <a:xfrm>
              <a:off x="-3810" y="0"/>
              <a:ext cx="1408505" cy="922186"/>
            </a:xfrm>
            <a:custGeom>
              <a:avLst/>
              <a:gdLst/>
              <a:ahLst/>
              <a:cxnLst/>
              <a:rect l="l" t="t" r="r" b="b"/>
              <a:pathLst>
                <a:path w="1408505" h="922186">
                  <a:moveTo>
                    <a:pt x="1374215" y="21590"/>
                  </a:moveTo>
                  <a:cubicBezTo>
                    <a:pt x="1375485" y="34290"/>
                    <a:pt x="1375485" y="44450"/>
                    <a:pt x="1376755" y="54610"/>
                  </a:cubicBezTo>
                  <a:cubicBezTo>
                    <a:pt x="1379295" y="76660"/>
                    <a:pt x="1380565" y="94493"/>
                    <a:pt x="1383105" y="111688"/>
                  </a:cubicBezTo>
                  <a:cubicBezTo>
                    <a:pt x="1383105" y="136526"/>
                    <a:pt x="1395805" y="626281"/>
                    <a:pt x="1402155" y="651119"/>
                  </a:cubicBezTo>
                  <a:cubicBezTo>
                    <a:pt x="1408505" y="688694"/>
                    <a:pt x="1404695" y="726907"/>
                    <a:pt x="1404695" y="764482"/>
                  </a:cubicBezTo>
                  <a:cubicBezTo>
                    <a:pt x="1404695" y="797600"/>
                    <a:pt x="1405965" y="828169"/>
                    <a:pt x="1407235" y="861226"/>
                  </a:cubicBezTo>
                  <a:cubicBezTo>
                    <a:pt x="1407235" y="882816"/>
                    <a:pt x="1407235" y="896786"/>
                    <a:pt x="1407235" y="920916"/>
                  </a:cubicBezTo>
                  <a:cubicBezTo>
                    <a:pt x="1384375" y="920916"/>
                    <a:pt x="1364055" y="922186"/>
                    <a:pt x="1344728" y="920916"/>
                  </a:cubicBezTo>
                  <a:cubicBezTo>
                    <a:pt x="1277951" y="915836"/>
                    <a:pt x="1210148" y="922186"/>
                    <a:pt x="1143371" y="917106"/>
                  </a:cubicBezTo>
                  <a:cubicBezTo>
                    <a:pt x="1103306" y="913296"/>
                    <a:pt x="1064267" y="915836"/>
                    <a:pt x="1024201" y="913296"/>
                  </a:cubicBezTo>
                  <a:cubicBezTo>
                    <a:pt x="1005710" y="912026"/>
                    <a:pt x="987218" y="910756"/>
                    <a:pt x="968726" y="909486"/>
                  </a:cubicBezTo>
                  <a:cubicBezTo>
                    <a:pt x="957425" y="909486"/>
                    <a:pt x="947152" y="910756"/>
                    <a:pt x="935851" y="910756"/>
                  </a:cubicBezTo>
                  <a:cubicBezTo>
                    <a:pt x="907086" y="909486"/>
                    <a:pt x="827982" y="910756"/>
                    <a:pt x="799217" y="909486"/>
                  </a:cubicBezTo>
                  <a:cubicBezTo>
                    <a:pt x="778670" y="908216"/>
                    <a:pt x="367739" y="917106"/>
                    <a:pt x="347193" y="915836"/>
                  </a:cubicBezTo>
                  <a:cubicBezTo>
                    <a:pt x="342056" y="915836"/>
                    <a:pt x="335892" y="917106"/>
                    <a:pt x="330755" y="917106"/>
                  </a:cubicBezTo>
                  <a:cubicBezTo>
                    <a:pt x="318427" y="917106"/>
                    <a:pt x="307127" y="918376"/>
                    <a:pt x="294799" y="918376"/>
                  </a:cubicBezTo>
                  <a:cubicBezTo>
                    <a:pt x="263979" y="918376"/>
                    <a:pt x="234187" y="917106"/>
                    <a:pt x="203367" y="915836"/>
                  </a:cubicBezTo>
                  <a:cubicBezTo>
                    <a:pt x="184875" y="914566"/>
                    <a:pt x="166383" y="913296"/>
                    <a:pt x="148918" y="912026"/>
                  </a:cubicBezTo>
                  <a:cubicBezTo>
                    <a:pt x="116044" y="910756"/>
                    <a:pt x="83169"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7486" y="30480"/>
                    <a:pt x="73924" y="29210"/>
                  </a:cubicBezTo>
                  <a:cubicBezTo>
                    <a:pt x="101661" y="25400"/>
                    <a:pt x="129399" y="22860"/>
                    <a:pt x="158164" y="20320"/>
                  </a:cubicBezTo>
                  <a:cubicBezTo>
                    <a:pt x="177684" y="17780"/>
                    <a:pt x="197203" y="16510"/>
                    <a:pt x="215695" y="13970"/>
                  </a:cubicBezTo>
                  <a:cubicBezTo>
                    <a:pt x="234187" y="11430"/>
                    <a:pt x="253706" y="8890"/>
                    <a:pt x="272198" y="8890"/>
                  </a:cubicBezTo>
                  <a:cubicBezTo>
                    <a:pt x="292744" y="7620"/>
                    <a:pt x="313291" y="10160"/>
                    <a:pt x="333837" y="8890"/>
                  </a:cubicBezTo>
                  <a:cubicBezTo>
                    <a:pt x="359521" y="8890"/>
                    <a:pt x="824900" y="6350"/>
                    <a:pt x="850583" y="5080"/>
                  </a:cubicBezTo>
                  <a:cubicBezTo>
                    <a:pt x="875239" y="3810"/>
                    <a:pt x="899895" y="2540"/>
                    <a:pt x="925578" y="2540"/>
                  </a:cubicBezTo>
                  <a:cubicBezTo>
                    <a:pt x="967698" y="1270"/>
                    <a:pt x="1008792" y="0"/>
                    <a:pt x="1050912" y="0"/>
                  </a:cubicBezTo>
                  <a:cubicBezTo>
                    <a:pt x="1068377" y="0"/>
                    <a:pt x="1086868" y="2540"/>
                    <a:pt x="1104333" y="2540"/>
                  </a:cubicBezTo>
                  <a:cubicBezTo>
                    <a:pt x="1152617" y="3810"/>
                    <a:pt x="1201929" y="5080"/>
                    <a:pt x="1250214" y="7620"/>
                  </a:cubicBezTo>
                  <a:cubicBezTo>
                    <a:pt x="1275897" y="8890"/>
                    <a:pt x="1301580" y="12700"/>
                    <a:pt x="1327263" y="16510"/>
                  </a:cubicBezTo>
                  <a:cubicBezTo>
                    <a:pt x="1333427" y="16510"/>
                    <a:pt x="1339591" y="16510"/>
                    <a:pt x="1344728" y="16510"/>
                  </a:cubicBezTo>
                  <a:cubicBezTo>
                    <a:pt x="1355165" y="17780"/>
                    <a:pt x="1364055" y="20320"/>
                    <a:pt x="1374215" y="21590"/>
                  </a:cubicBezTo>
                  <a:close/>
                  <a:moveTo>
                    <a:pt x="1384375" y="904406"/>
                  </a:moveTo>
                  <a:cubicBezTo>
                    <a:pt x="1385645" y="887896"/>
                    <a:pt x="1386915" y="875196"/>
                    <a:pt x="1386915" y="862496"/>
                  </a:cubicBezTo>
                  <a:cubicBezTo>
                    <a:pt x="1385645" y="824985"/>
                    <a:pt x="1384375" y="791231"/>
                    <a:pt x="1384375" y="754929"/>
                  </a:cubicBezTo>
                  <a:cubicBezTo>
                    <a:pt x="1384375" y="738371"/>
                    <a:pt x="1386915" y="721812"/>
                    <a:pt x="1385645" y="705253"/>
                  </a:cubicBezTo>
                  <a:cubicBezTo>
                    <a:pt x="1385645" y="689968"/>
                    <a:pt x="1384375" y="674046"/>
                    <a:pt x="1383105" y="658761"/>
                  </a:cubicBezTo>
                  <a:cubicBezTo>
                    <a:pt x="1378025" y="635197"/>
                    <a:pt x="1366595" y="147353"/>
                    <a:pt x="1366595" y="123789"/>
                  </a:cubicBezTo>
                  <a:cubicBezTo>
                    <a:pt x="1364055" y="104046"/>
                    <a:pt x="1361515" y="83666"/>
                    <a:pt x="1358975" y="63500"/>
                  </a:cubicBezTo>
                  <a:cubicBezTo>
                    <a:pt x="1357705" y="44450"/>
                    <a:pt x="1356435" y="43180"/>
                    <a:pt x="1341646" y="41910"/>
                  </a:cubicBezTo>
                  <a:cubicBezTo>
                    <a:pt x="1338564" y="41910"/>
                    <a:pt x="1336509" y="41910"/>
                    <a:pt x="1333427" y="40640"/>
                  </a:cubicBezTo>
                  <a:cubicBezTo>
                    <a:pt x="1307744" y="36830"/>
                    <a:pt x="1281033" y="31750"/>
                    <a:pt x="1255350" y="30480"/>
                  </a:cubicBezTo>
                  <a:cubicBezTo>
                    <a:pt x="1192683" y="26670"/>
                    <a:pt x="1128989" y="25400"/>
                    <a:pt x="1066322" y="22860"/>
                  </a:cubicBezTo>
                  <a:cubicBezTo>
                    <a:pt x="1057076" y="22860"/>
                    <a:pt x="1046803" y="22860"/>
                    <a:pt x="1037557" y="22860"/>
                  </a:cubicBezTo>
                  <a:cubicBezTo>
                    <a:pt x="1022147" y="22860"/>
                    <a:pt x="1006737" y="22860"/>
                    <a:pt x="992354" y="22860"/>
                  </a:cubicBezTo>
                  <a:cubicBezTo>
                    <a:pt x="959480" y="22860"/>
                    <a:pt x="926605" y="22860"/>
                    <a:pt x="894758" y="24130"/>
                  </a:cubicBezTo>
                  <a:cubicBezTo>
                    <a:pt x="867020" y="25400"/>
                    <a:pt x="399586" y="29210"/>
                    <a:pt x="371849" y="29210"/>
                  </a:cubicBezTo>
                  <a:cubicBezTo>
                    <a:pt x="326646" y="29210"/>
                    <a:pt x="281444" y="26670"/>
                    <a:pt x="236241" y="33020"/>
                  </a:cubicBezTo>
                  <a:cubicBezTo>
                    <a:pt x="212613" y="36830"/>
                    <a:pt x="190012" y="36830"/>
                    <a:pt x="167410" y="38100"/>
                  </a:cubicBezTo>
                  <a:cubicBezTo>
                    <a:pt x="128372" y="41910"/>
                    <a:pt x="89333"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59541" y="886626"/>
                    <a:pt x="73924" y="887896"/>
                    <a:pt x="87279" y="887896"/>
                  </a:cubicBezTo>
                  <a:cubicBezTo>
                    <a:pt x="106798" y="887896"/>
                    <a:pt x="127345" y="885356"/>
                    <a:pt x="146864" y="887896"/>
                  </a:cubicBezTo>
                  <a:cubicBezTo>
                    <a:pt x="178711" y="891706"/>
                    <a:pt x="210558" y="894246"/>
                    <a:pt x="242405" y="892976"/>
                  </a:cubicBezTo>
                  <a:cubicBezTo>
                    <a:pt x="262952" y="891706"/>
                    <a:pt x="282471" y="894246"/>
                    <a:pt x="303018" y="894246"/>
                  </a:cubicBezTo>
                  <a:cubicBezTo>
                    <a:pt x="332810" y="894246"/>
                    <a:pt x="362603" y="892976"/>
                    <a:pt x="392395" y="894246"/>
                  </a:cubicBezTo>
                  <a:cubicBezTo>
                    <a:pt x="436570" y="895516"/>
                    <a:pt x="921469" y="885356"/>
                    <a:pt x="966671" y="887896"/>
                  </a:cubicBezTo>
                  <a:cubicBezTo>
                    <a:pt x="986190" y="889166"/>
                    <a:pt x="1005710" y="890436"/>
                    <a:pt x="1024201" y="890436"/>
                  </a:cubicBezTo>
                  <a:cubicBezTo>
                    <a:pt x="1058103" y="892976"/>
                    <a:pt x="1090978" y="889166"/>
                    <a:pt x="1124880" y="892976"/>
                  </a:cubicBezTo>
                  <a:cubicBezTo>
                    <a:pt x="1152617" y="895516"/>
                    <a:pt x="1180355" y="895516"/>
                    <a:pt x="1208093" y="898056"/>
                  </a:cubicBezTo>
                  <a:cubicBezTo>
                    <a:pt x="1249186" y="901866"/>
                    <a:pt x="1290279" y="904406"/>
                    <a:pt x="1331372" y="905676"/>
                  </a:cubicBezTo>
                  <a:cubicBezTo>
                    <a:pt x="1346782" y="905676"/>
                    <a:pt x="1364055" y="904406"/>
                    <a:pt x="1384375" y="904406"/>
                  </a:cubicBezTo>
                  <a:close/>
                </a:path>
              </a:pathLst>
            </a:custGeom>
            <a:solidFill>
              <a:srgbClr val="000000"/>
            </a:solidFill>
          </p:spPr>
          <p:txBody>
            <a:bodyPr/>
            <a:lstStyle/>
            <a:p>
              <a:endParaRPr lang="en-US"/>
            </a:p>
          </p:txBody>
        </p:sp>
      </p:grpSp>
      <p:sp>
        <p:nvSpPr>
          <p:cNvPr id="16" name="Freeform 16"/>
          <p:cNvSpPr/>
          <p:nvPr/>
        </p:nvSpPr>
        <p:spPr>
          <a:xfrm rot="-2033949" flipH="1" flipV="1">
            <a:off x="9933153" y="3679465"/>
            <a:ext cx="2846479" cy="993734"/>
          </a:xfrm>
          <a:custGeom>
            <a:avLst/>
            <a:gdLst/>
            <a:ahLst/>
            <a:cxnLst/>
            <a:rect l="l" t="t" r="r" b="b"/>
            <a:pathLst>
              <a:path w="2846479" h="993734">
                <a:moveTo>
                  <a:pt x="2846480" y="993734"/>
                </a:moveTo>
                <a:lnTo>
                  <a:pt x="0" y="993734"/>
                </a:lnTo>
                <a:lnTo>
                  <a:pt x="0" y="0"/>
                </a:lnTo>
                <a:lnTo>
                  <a:pt x="2846480" y="0"/>
                </a:lnTo>
                <a:lnTo>
                  <a:pt x="2846480" y="993734"/>
                </a:lnTo>
                <a:close/>
              </a:path>
            </a:pathLst>
          </a:custGeom>
          <a:blipFill>
            <a:blip r:embed="rId5"/>
            <a:stretch>
              <a:fillRect r="-1929"/>
            </a:stretch>
          </a:blipFill>
        </p:spPr>
        <p:txBody>
          <a:bodyPr/>
          <a:lstStyle/>
          <a:p>
            <a:endParaRPr lang="en-US"/>
          </a:p>
        </p:txBody>
      </p:sp>
      <p:grpSp>
        <p:nvGrpSpPr>
          <p:cNvPr id="17" name="Group 17"/>
          <p:cNvGrpSpPr/>
          <p:nvPr/>
        </p:nvGrpSpPr>
        <p:grpSpPr>
          <a:xfrm>
            <a:off x="12524921" y="1003983"/>
            <a:ext cx="3968197" cy="2382882"/>
            <a:chOff x="0" y="0"/>
            <a:chExt cx="1537825" cy="923456"/>
          </a:xfrm>
        </p:grpSpPr>
        <p:sp>
          <p:nvSpPr>
            <p:cNvPr id="18" name="Freeform 18"/>
            <p:cNvSpPr/>
            <p:nvPr/>
          </p:nvSpPr>
          <p:spPr>
            <a:xfrm>
              <a:off x="10160" y="16510"/>
              <a:ext cx="1514965" cy="895516"/>
            </a:xfrm>
            <a:custGeom>
              <a:avLst/>
              <a:gdLst/>
              <a:ahLst/>
              <a:cxnLst/>
              <a:rect l="l" t="t" r="r" b="b"/>
              <a:pathLst>
                <a:path w="1514965" h="895516">
                  <a:moveTo>
                    <a:pt x="1514965" y="895516"/>
                  </a:moveTo>
                  <a:lnTo>
                    <a:pt x="0" y="887896"/>
                  </a:lnTo>
                  <a:lnTo>
                    <a:pt x="0" y="323815"/>
                  </a:lnTo>
                  <a:lnTo>
                    <a:pt x="17780" y="19050"/>
                  </a:lnTo>
                  <a:lnTo>
                    <a:pt x="753257" y="0"/>
                  </a:lnTo>
                  <a:lnTo>
                    <a:pt x="1495915" y="5080"/>
                  </a:lnTo>
                  <a:close/>
                </a:path>
              </a:pathLst>
            </a:custGeom>
            <a:solidFill>
              <a:srgbClr val="FFFFFF"/>
            </a:solidFill>
          </p:spPr>
          <p:txBody>
            <a:bodyPr/>
            <a:lstStyle/>
            <a:p>
              <a:endParaRPr lang="en-US"/>
            </a:p>
          </p:txBody>
        </p:sp>
        <p:sp>
          <p:nvSpPr>
            <p:cNvPr id="19" name="Freeform 19"/>
            <p:cNvSpPr/>
            <p:nvPr/>
          </p:nvSpPr>
          <p:spPr>
            <a:xfrm>
              <a:off x="-3810" y="0"/>
              <a:ext cx="1544175" cy="922186"/>
            </a:xfrm>
            <a:custGeom>
              <a:avLst/>
              <a:gdLst/>
              <a:ahLst/>
              <a:cxnLst/>
              <a:rect l="l" t="t" r="r" b="b"/>
              <a:pathLst>
                <a:path w="1544175" h="922186">
                  <a:moveTo>
                    <a:pt x="1509885" y="21590"/>
                  </a:moveTo>
                  <a:cubicBezTo>
                    <a:pt x="1511155" y="34290"/>
                    <a:pt x="1511155" y="44450"/>
                    <a:pt x="1512425" y="54610"/>
                  </a:cubicBezTo>
                  <a:cubicBezTo>
                    <a:pt x="1514965" y="76660"/>
                    <a:pt x="1516235" y="94493"/>
                    <a:pt x="1518775" y="111688"/>
                  </a:cubicBezTo>
                  <a:cubicBezTo>
                    <a:pt x="1518775" y="136526"/>
                    <a:pt x="1531475" y="626281"/>
                    <a:pt x="1537825" y="651119"/>
                  </a:cubicBezTo>
                  <a:cubicBezTo>
                    <a:pt x="1544175" y="688694"/>
                    <a:pt x="1540365" y="726907"/>
                    <a:pt x="1540365" y="764482"/>
                  </a:cubicBezTo>
                  <a:cubicBezTo>
                    <a:pt x="1540365" y="797600"/>
                    <a:pt x="1541635" y="828169"/>
                    <a:pt x="1542905" y="861226"/>
                  </a:cubicBezTo>
                  <a:cubicBezTo>
                    <a:pt x="1542905" y="882816"/>
                    <a:pt x="1542905" y="896786"/>
                    <a:pt x="1542905" y="920916"/>
                  </a:cubicBezTo>
                  <a:cubicBezTo>
                    <a:pt x="1520045" y="920916"/>
                    <a:pt x="1499725" y="922186"/>
                    <a:pt x="1479958" y="920916"/>
                  </a:cubicBezTo>
                  <a:cubicBezTo>
                    <a:pt x="1406188" y="915836"/>
                    <a:pt x="1331283" y="922186"/>
                    <a:pt x="1257513" y="917106"/>
                  </a:cubicBezTo>
                  <a:cubicBezTo>
                    <a:pt x="1213251" y="913296"/>
                    <a:pt x="1170124" y="915836"/>
                    <a:pt x="1125862" y="913296"/>
                  </a:cubicBezTo>
                  <a:cubicBezTo>
                    <a:pt x="1105433" y="912026"/>
                    <a:pt x="1085005" y="910756"/>
                    <a:pt x="1064576" y="909486"/>
                  </a:cubicBezTo>
                  <a:cubicBezTo>
                    <a:pt x="1052092" y="909486"/>
                    <a:pt x="1040743" y="910756"/>
                    <a:pt x="1028259" y="910756"/>
                  </a:cubicBezTo>
                  <a:cubicBezTo>
                    <a:pt x="996481" y="909486"/>
                    <a:pt x="909092" y="910756"/>
                    <a:pt x="877314" y="909486"/>
                  </a:cubicBezTo>
                  <a:cubicBezTo>
                    <a:pt x="854616" y="908216"/>
                    <a:pt x="400647" y="917106"/>
                    <a:pt x="377948" y="915836"/>
                  </a:cubicBezTo>
                  <a:cubicBezTo>
                    <a:pt x="372274" y="915836"/>
                    <a:pt x="365464" y="917106"/>
                    <a:pt x="359790" y="917106"/>
                  </a:cubicBezTo>
                  <a:cubicBezTo>
                    <a:pt x="346170" y="917106"/>
                    <a:pt x="333686" y="918376"/>
                    <a:pt x="320067" y="918376"/>
                  </a:cubicBezTo>
                  <a:cubicBezTo>
                    <a:pt x="286020" y="918376"/>
                    <a:pt x="253107" y="917106"/>
                    <a:pt x="219059" y="915836"/>
                  </a:cubicBezTo>
                  <a:cubicBezTo>
                    <a:pt x="198631" y="914566"/>
                    <a:pt x="178202" y="913296"/>
                    <a:pt x="158908" y="912026"/>
                  </a:cubicBezTo>
                  <a:cubicBezTo>
                    <a:pt x="122591" y="910756"/>
                    <a:pt x="86273"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7900" y="30480"/>
                    <a:pt x="76059" y="29210"/>
                  </a:cubicBezTo>
                  <a:cubicBezTo>
                    <a:pt x="106702" y="25400"/>
                    <a:pt x="137345" y="22860"/>
                    <a:pt x="169123" y="20320"/>
                  </a:cubicBezTo>
                  <a:cubicBezTo>
                    <a:pt x="190686" y="17780"/>
                    <a:pt x="212250" y="16510"/>
                    <a:pt x="232678" y="13970"/>
                  </a:cubicBezTo>
                  <a:cubicBezTo>
                    <a:pt x="253107" y="11430"/>
                    <a:pt x="274670" y="8890"/>
                    <a:pt x="295099" y="8890"/>
                  </a:cubicBezTo>
                  <a:cubicBezTo>
                    <a:pt x="317797" y="7620"/>
                    <a:pt x="340496" y="10160"/>
                    <a:pt x="363194" y="8890"/>
                  </a:cubicBezTo>
                  <a:cubicBezTo>
                    <a:pt x="391567" y="8890"/>
                    <a:pt x="905687" y="6350"/>
                    <a:pt x="934060" y="5080"/>
                  </a:cubicBezTo>
                  <a:cubicBezTo>
                    <a:pt x="961298" y="3810"/>
                    <a:pt x="988536" y="2540"/>
                    <a:pt x="1016909" y="2540"/>
                  </a:cubicBezTo>
                  <a:cubicBezTo>
                    <a:pt x="1063441" y="1270"/>
                    <a:pt x="1108838" y="0"/>
                    <a:pt x="1155370" y="0"/>
                  </a:cubicBezTo>
                  <a:cubicBezTo>
                    <a:pt x="1174664" y="0"/>
                    <a:pt x="1195092" y="2540"/>
                    <a:pt x="1214386" y="2540"/>
                  </a:cubicBezTo>
                  <a:cubicBezTo>
                    <a:pt x="1267727" y="3810"/>
                    <a:pt x="1322203" y="5080"/>
                    <a:pt x="1375545" y="7620"/>
                  </a:cubicBezTo>
                  <a:cubicBezTo>
                    <a:pt x="1403918" y="8890"/>
                    <a:pt x="1432291" y="12700"/>
                    <a:pt x="1460664" y="16510"/>
                  </a:cubicBezTo>
                  <a:cubicBezTo>
                    <a:pt x="1467473" y="16510"/>
                    <a:pt x="1474283" y="16510"/>
                    <a:pt x="1479958" y="16510"/>
                  </a:cubicBezTo>
                  <a:cubicBezTo>
                    <a:pt x="1490835" y="17780"/>
                    <a:pt x="1499725" y="20320"/>
                    <a:pt x="1509885" y="21590"/>
                  </a:cubicBezTo>
                  <a:close/>
                  <a:moveTo>
                    <a:pt x="1520045" y="904406"/>
                  </a:moveTo>
                  <a:cubicBezTo>
                    <a:pt x="1521315" y="887896"/>
                    <a:pt x="1522585" y="875196"/>
                    <a:pt x="1522585" y="862496"/>
                  </a:cubicBezTo>
                  <a:cubicBezTo>
                    <a:pt x="1521315" y="824985"/>
                    <a:pt x="1520045" y="791231"/>
                    <a:pt x="1520045" y="754929"/>
                  </a:cubicBezTo>
                  <a:cubicBezTo>
                    <a:pt x="1520045" y="738371"/>
                    <a:pt x="1522585" y="721812"/>
                    <a:pt x="1521315" y="705253"/>
                  </a:cubicBezTo>
                  <a:cubicBezTo>
                    <a:pt x="1521315" y="689968"/>
                    <a:pt x="1520045" y="674046"/>
                    <a:pt x="1518775" y="658761"/>
                  </a:cubicBezTo>
                  <a:cubicBezTo>
                    <a:pt x="1513695" y="635197"/>
                    <a:pt x="1502265" y="147353"/>
                    <a:pt x="1502265" y="123789"/>
                  </a:cubicBezTo>
                  <a:cubicBezTo>
                    <a:pt x="1499725" y="104046"/>
                    <a:pt x="1497185" y="83666"/>
                    <a:pt x="1494645" y="63500"/>
                  </a:cubicBezTo>
                  <a:cubicBezTo>
                    <a:pt x="1493375" y="44450"/>
                    <a:pt x="1492105" y="43180"/>
                    <a:pt x="1476553" y="41910"/>
                  </a:cubicBezTo>
                  <a:cubicBezTo>
                    <a:pt x="1473148" y="41910"/>
                    <a:pt x="1470878" y="41910"/>
                    <a:pt x="1467473" y="40640"/>
                  </a:cubicBezTo>
                  <a:cubicBezTo>
                    <a:pt x="1439100" y="36830"/>
                    <a:pt x="1409592" y="31750"/>
                    <a:pt x="1381219" y="30480"/>
                  </a:cubicBezTo>
                  <a:cubicBezTo>
                    <a:pt x="1311989" y="26670"/>
                    <a:pt x="1241624" y="25400"/>
                    <a:pt x="1172394" y="22860"/>
                  </a:cubicBezTo>
                  <a:cubicBezTo>
                    <a:pt x="1162179" y="22860"/>
                    <a:pt x="1150830" y="22860"/>
                    <a:pt x="1140616" y="22860"/>
                  </a:cubicBezTo>
                  <a:cubicBezTo>
                    <a:pt x="1123592" y="22860"/>
                    <a:pt x="1106568" y="22860"/>
                    <a:pt x="1090679" y="22860"/>
                  </a:cubicBezTo>
                  <a:cubicBezTo>
                    <a:pt x="1054362" y="22860"/>
                    <a:pt x="1018044" y="22860"/>
                    <a:pt x="982862" y="24130"/>
                  </a:cubicBezTo>
                  <a:cubicBezTo>
                    <a:pt x="952219" y="25400"/>
                    <a:pt x="435829" y="29210"/>
                    <a:pt x="405186" y="29210"/>
                  </a:cubicBezTo>
                  <a:cubicBezTo>
                    <a:pt x="355250" y="29210"/>
                    <a:pt x="305313" y="26670"/>
                    <a:pt x="255377" y="33020"/>
                  </a:cubicBezTo>
                  <a:cubicBezTo>
                    <a:pt x="229273" y="36830"/>
                    <a:pt x="204305" y="36830"/>
                    <a:pt x="179337" y="38100"/>
                  </a:cubicBezTo>
                  <a:cubicBezTo>
                    <a:pt x="136210" y="41910"/>
                    <a:pt x="93083"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60170" y="886626"/>
                    <a:pt x="76059" y="887896"/>
                    <a:pt x="90813" y="887896"/>
                  </a:cubicBezTo>
                  <a:cubicBezTo>
                    <a:pt x="112377" y="887896"/>
                    <a:pt x="135075" y="885356"/>
                    <a:pt x="156638" y="887896"/>
                  </a:cubicBezTo>
                  <a:cubicBezTo>
                    <a:pt x="191821" y="891706"/>
                    <a:pt x="227004" y="894246"/>
                    <a:pt x="262186" y="892976"/>
                  </a:cubicBezTo>
                  <a:cubicBezTo>
                    <a:pt x="284885" y="891706"/>
                    <a:pt x="306448" y="894246"/>
                    <a:pt x="329147" y="894246"/>
                  </a:cubicBezTo>
                  <a:cubicBezTo>
                    <a:pt x="362059" y="894246"/>
                    <a:pt x="394972" y="892976"/>
                    <a:pt x="427885" y="894246"/>
                  </a:cubicBezTo>
                  <a:cubicBezTo>
                    <a:pt x="476687" y="895516"/>
                    <a:pt x="1012370" y="885356"/>
                    <a:pt x="1062306" y="887896"/>
                  </a:cubicBezTo>
                  <a:cubicBezTo>
                    <a:pt x="1083870" y="889166"/>
                    <a:pt x="1105433" y="890436"/>
                    <a:pt x="1125862" y="890436"/>
                  </a:cubicBezTo>
                  <a:cubicBezTo>
                    <a:pt x="1163314" y="892976"/>
                    <a:pt x="1199632" y="889166"/>
                    <a:pt x="1237084" y="892976"/>
                  </a:cubicBezTo>
                  <a:cubicBezTo>
                    <a:pt x="1267727" y="895516"/>
                    <a:pt x="1298370" y="895516"/>
                    <a:pt x="1329013" y="898056"/>
                  </a:cubicBezTo>
                  <a:cubicBezTo>
                    <a:pt x="1374410" y="901866"/>
                    <a:pt x="1419807" y="904406"/>
                    <a:pt x="1465204" y="905676"/>
                  </a:cubicBezTo>
                  <a:cubicBezTo>
                    <a:pt x="1482227" y="905676"/>
                    <a:pt x="1499725" y="904406"/>
                    <a:pt x="1520045" y="904406"/>
                  </a:cubicBezTo>
                  <a:close/>
                </a:path>
              </a:pathLst>
            </a:custGeom>
            <a:solidFill>
              <a:srgbClr val="000000"/>
            </a:solidFill>
          </p:spPr>
          <p:txBody>
            <a:bodyPr/>
            <a:lstStyle/>
            <a:p>
              <a:endParaRPr lang="en-US"/>
            </a:p>
          </p:txBody>
        </p:sp>
      </p:grpSp>
      <p:grpSp>
        <p:nvGrpSpPr>
          <p:cNvPr id="20" name="Group 20"/>
          <p:cNvGrpSpPr/>
          <p:nvPr/>
        </p:nvGrpSpPr>
        <p:grpSpPr>
          <a:xfrm>
            <a:off x="12963902" y="5522378"/>
            <a:ext cx="4295398" cy="2382882"/>
            <a:chOff x="0" y="0"/>
            <a:chExt cx="1664628" cy="923456"/>
          </a:xfrm>
        </p:grpSpPr>
        <p:sp>
          <p:nvSpPr>
            <p:cNvPr id="21" name="Freeform 21"/>
            <p:cNvSpPr/>
            <p:nvPr/>
          </p:nvSpPr>
          <p:spPr>
            <a:xfrm>
              <a:off x="10160" y="16510"/>
              <a:ext cx="1641768" cy="895516"/>
            </a:xfrm>
            <a:custGeom>
              <a:avLst/>
              <a:gdLst/>
              <a:ahLst/>
              <a:cxnLst/>
              <a:rect l="l" t="t" r="r" b="b"/>
              <a:pathLst>
                <a:path w="1641768" h="895516">
                  <a:moveTo>
                    <a:pt x="1641768" y="895516"/>
                  </a:moveTo>
                  <a:lnTo>
                    <a:pt x="0" y="887896"/>
                  </a:lnTo>
                  <a:lnTo>
                    <a:pt x="0" y="323815"/>
                  </a:lnTo>
                  <a:lnTo>
                    <a:pt x="17780" y="19050"/>
                  </a:lnTo>
                  <a:lnTo>
                    <a:pt x="816495" y="0"/>
                  </a:lnTo>
                  <a:lnTo>
                    <a:pt x="1622718" y="5080"/>
                  </a:lnTo>
                  <a:close/>
                </a:path>
              </a:pathLst>
            </a:custGeom>
            <a:solidFill>
              <a:srgbClr val="FFFFFF"/>
            </a:solidFill>
          </p:spPr>
          <p:txBody>
            <a:bodyPr/>
            <a:lstStyle/>
            <a:p>
              <a:endParaRPr lang="en-US"/>
            </a:p>
          </p:txBody>
        </p:sp>
        <p:sp>
          <p:nvSpPr>
            <p:cNvPr id="22" name="Freeform 22"/>
            <p:cNvSpPr/>
            <p:nvPr/>
          </p:nvSpPr>
          <p:spPr>
            <a:xfrm>
              <a:off x="-3810" y="0"/>
              <a:ext cx="1670978" cy="922186"/>
            </a:xfrm>
            <a:custGeom>
              <a:avLst/>
              <a:gdLst/>
              <a:ahLst/>
              <a:cxnLst/>
              <a:rect l="l" t="t" r="r" b="b"/>
              <a:pathLst>
                <a:path w="1670978" h="922186">
                  <a:moveTo>
                    <a:pt x="1636688" y="21590"/>
                  </a:moveTo>
                  <a:cubicBezTo>
                    <a:pt x="1637958" y="34290"/>
                    <a:pt x="1637958" y="44450"/>
                    <a:pt x="1639228" y="54610"/>
                  </a:cubicBezTo>
                  <a:cubicBezTo>
                    <a:pt x="1641768" y="76660"/>
                    <a:pt x="1643038" y="94493"/>
                    <a:pt x="1645578" y="111688"/>
                  </a:cubicBezTo>
                  <a:cubicBezTo>
                    <a:pt x="1645578" y="136526"/>
                    <a:pt x="1658278" y="626281"/>
                    <a:pt x="1664628" y="651119"/>
                  </a:cubicBezTo>
                  <a:cubicBezTo>
                    <a:pt x="1670978" y="688694"/>
                    <a:pt x="1667168" y="726907"/>
                    <a:pt x="1667168" y="764482"/>
                  </a:cubicBezTo>
                  <a:cubicBezTo>
                    <a:pt x="1667168" y="797600"/>
                    <a:pt x="1668438" y="828169"/>
                    <a:pt x="1669708" y="861226"/>
                  </a:cubicBezTo>
                  <a:cubicBezTo>
                    <a:pt x="1669708" y="882816"/>
                    <a:pt x="1669708" y="896786"/>
                    <a:pt x="1669708" y="920916"/>
                  </a:cubicBezTo>
                  <a:cubicBezTo>
                    <a:pt x="1646848" y="920916"/>
                    <a:pt x="1626528" y="922186"/>
                    <a:pt x="1606349" y="920916"/>
                  </a:cubicBezTo>
                  <a:cubicBezTo>
                    <a:pt x="1526042" y="915836"/>
                    <a:pt x="1444500" y="922186"/>
                    <a:pt x="1364194" y="917106"/>
                  </a:cubicBezTo>
                  <a:cubicBezTo>
                    <a:pt x="1316010" y="913296"/>
                    <a:pt x="1269062" y="915836"/>
                    <a:pt x="1220878" y="913296"/>
                  </a:cubicBezTo>
                  <a:cubicBezTo>
                    <a:pt x="1198639" y="912026"/>
                    <a:pt x="1176400" y="910756"/>
                    <a:pt x="1154162" y="909486"/>
                  </a:cubicBezTo>
                  <a:cubicBezTo>
                    <a:pt x="1140571" y="909486"/>
                    <a:pt x="1128217" y="910756"/>
                    <a:pt x="1114626" y="910756"/>
                  </a:cubicBezTo>
                  <a:cubicBezTo>
                    <a:pt x="1080033" y="909486"/>
                    <a:pt x="984900" y="910756"/>
                    <a:pt x="950307" y="909486"/>
                  </a:cubicBezTo>
                  <a:cubicBezTo>
                    <a:pt x="925597" y="908216"/>
                    <a:pt x="431403" y="917106"/>
                    <a:pt x="406694" y="915836"/>
                  </a:cubicBezTo>
                  <a:cubicBezTo>
                    <a:pt x="400516" y="915836"/>
                    <a:pt x="393103" y="917106"/>
                    <a:pt x="386926" y="917106"/>
                  </a:cubicBezTo>
                  <a:cubicBezTo>
                    <a:pt x="372100" y="917106"/>
                    <a:pt x="358510" y="918376"/>
                    <a:pt x="343684" y="918376"/>
                  </a:cubicBezTo>
                  <a:cubicBezTo>
                    <a:pt x="306620" y="918376"/>
                    <a:pt x="270790" y="917106"/>
                    <a:pt x="233726" y="915836"/>
                  </a:cubicBezTo>
                  <a:cubicBezTo>
                    <a:pt x="211487" y="914566"/>
                    <a:pt x="189249" y="913296"/>
                    <a:pt x="168245" y="912026"/>
                  </a:cubicBezTo>
                  <a:cubicBezTo>
                    <a:pt x="128710" y="910756"/>
                    <a:pt x="89174"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8287" y="30480"/>
                    <a:pt x="78055" y="29210"/>
                  </a:cubicBezTo>
                  <a:cubicBezTo>
                    <a:pt x="111413" y="25400"/>
                    <a:pt x="144771" y="22860"/>
                    <a:pt x="179365" y="20320"/>
                  </a:cubicBezTo>
                  <a:cubicBezTo>
                    <a:pt x="202839" y="17780"/>
                    <a:pt x="226313" y="16510"/>
                    <a:pt x="248552" y="13970"/>
                  </a:cubicBezTo>
                  <a:cubicBezTo>
                    <a:pt x="270790" y="11430"/>
                    <a:pt x="294265" y="8890"/>
                    <a:pt x="316503" y="8890"/>
                  </a:cubicBezTo>
                  <a:cubicBezTo>
                    <a:pt x="341213" y="7620"/>
                    <a:pt x="365923" y="10160"/>
                    <a:pt x="390632" y="8890"/>
                  </a:cubicBezTo>
                  <a:cubicBezTo>
                    <a:pt x="421520" y="8890"/>
                    <a:pt x="981194" y="6350"/>
                    <a:pt x="1012081" y="5080"/>
                  </a:cubicBezTo>
                  <a:cubicBezTo>
                    <a:pt x="1041733" y="3810"/>
                    <a:pt x="1071384" y="2540"/>
                    <a:pt x="1102271" y="2540"/>
                  </a:cubicBezTo>
                  <a:cubicBezTo>
                    <a:pt x="1152926" y="1270"/>
                    <a:pt x="1202346" y="0"/>
                    <a:pt x="1253000" y="0"/>
                  </a:cubicBezTo>
                  <a:cubicBezTo>
                    <a:pt x="1274004" y="0"/>
                    <a:pt x="1296242" y="2540"/>
                    <a:pt x="1317246" y="2540"/>
                  </a:cubicBezTo>
                  <a:cubicBezTo>
                    <a:pt x="1375313" y="3810"/>
                    <a:pt x="1434617" y="5080"/>
                    <a:pt x="1492684" y="7620"/>
                  </a:cubicBezTo>
                  <a:cubicBezTo>
                    <a:pt x="1523571" y="8890"/>
                    <a:pt x="1554459" y="12700"/>
                    <a:pt x="1585346" y="16510"/>
                  </a:cubicBezTo>
                  <a:cubicBezTo>
                    <a:pt x="1592759" y="16510"/>
                    <a:pt x="1600172" y="16510"/>
                    <a:pt x="1606349" y="16510"/>
                  </a:cubicBezTo>
                  <a:cubicBezTo>
                    <a:pt x="1617638" y="17780"/>
                    <a:pt x="1626528" y="20320"/>
                    <a:pt x="1636688" y="21590"/>
                  </a:cubicBezTo>
                  <a:close/>
                  <a:moveTo>
                    <a:pt x="1646848" y="904406"/>
                  </a:moveTo>
                  <a:cubicBezTo>
                    <a:pt x="1648118" y="887896"/>
                    <a:pt x="1649388" y="875196"/>
                    <a:pt x="1649388" y="862496"/>
                  </a:cubicBezTo>
                  <a:cubicBezTo>
                    <a:pt x="1648118" y="824985"/>
                    <a:pt x="1646848" y="791231"/>
                    <a:pt x="1646848" y="754929"/>
                  </a:cubicBezTo>
                  <a:cubicBezTo>
                    <a:pt x="1646848" y="738371"/>
                    <a:pt x="1649388" y="721812"/>
                    <a:pt x="1648118" y="705253"/>
                  </a:cubicBezTo>
                  <a:cubicBezTo>
                    <a:pt x="1648118" y="689968"/>
                    <a:pt x="1646848" y="674046"/>
                    <a:pt x="1645578" y="658761"/>
                  </a:cubicBezTo>
                  <a:cubicBezTo>
                    <a:pt x="1640498" y="635197"/>
                    <a:pt x="1629068" y="147353"/>
                    <a:pt x="1629068" y="123789"/>
                  </a:cubicBezTo>
                  <a:cubicBezTo>
                    <a:pt x="1626528" y="104046"/>
                    <a:pt x="1623988" y="83666"/>
                    <a:pt x="1621448" y="63500"/>
                  </a:cubicBezTo>
                  <a:cubicBezTo>
                    <a:pt x="1620178" y="44450"/>
                    <a:pt x="1618908" y="43180"/>
                    <a:pt x="1602642" y="41910"/>
                  </a:cubicBezTo>
                  <a:cubicBezTo>
                    <a:pt x="1598936" y="41910"/>
                    <a:pt x="1596465" y="41910"/>
                    <a:pt x="1592759" y="40640"/>
                  </a:cubicBezTo>
                  <a:cubicBezTo>
                    <a:pt x="1561872" y="36830"/>
                    <a:pt x="1529749" y="31750"/>
                    <a:pt x="1498862" y="30480"/>
                  </a:cubicBezTo>
                  <a:cubicBezTo>
                    <a:pt x="1423497" y="26670"/>
                    <a:pt x="1346897" y="25400"/>
                    <a:pt x="1271533" y="22860"/>
                  </a:cubicBezTo>
                  <a:cubicBezTo>
                    <a:pt x="1260413" y="22860"/>
                    <a:pt x="1248059" y="22860"/>
                    <a:pt x="1236939" y="22860"/>
                  </a:cubicBezTo>
                  <a:cubicBezTo>
                    <a:pt x="1218407" y="22860"/>
                    <a:pt x="1199875" y="22860"/>
                    <a:pt x="1182578" y="22860"/>
                  </a:cubicBezTo>
                  <a:cubicBezTo>
                    <a:pt x="1143042" y="22860"/>
                    <a:pt x="1103507" y="22860"/>
                    <a:pt x="1065207" y="24130"/>
                  </a:cubicBezTo>
                  <a:cubicBezTo>
                    <a:pt x="1031849" y="25400"/>
                    <a:pt x="469703" y="29210"/>
                    <a:pt x="436345" y="29210"/>
                  </a:cubicBezTo>
                  <a:cubicBezTo>
                    <a:pt x="381984" y="29210"/>
                    <a:pt x="327623" y="26670"/>
                    <a:pt x="273261" y="33020"/>
                  </a:cubicBezTo>
                  <a:cubicBezTo>
                    <a:pt x="244845" y="36830"/>
                    <a:pt x="217665" y="36830"/>
                    <a:pt x="190484" y="38100"/>
                  </a:cubicBezTo>
                  <a:cubicBezTo>
                    <a:pt x="143536" y="41910"/>
                    <a:pt x="96587"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60758" y="886626"/>
                    <a:pt x="78055" y="887896"/>
                    <a:pt x="94116" y="887896"/>
                  </a:cubicBezTo>
                  <a:cubicBezTo>
                    <a:pt x="117590" y="887896"/>
                    <a:pt x="142300" y="885356"/>
                    <a:pt x="165774" y="887896"/>
                  </a:cubicBezTo>
                  <a:cubicBezTo>
                    <a:pt x="204074" y="891706"/>
                    <a:pt x="242374" y="894246"/>
                    <a:pt x="280674" y="892976"/>
                  </a:cubicBezTo>
                  <a:cubicBezTo>
                    <a:pt x="305384" y="891706"/>
                    <a:pt x="328858" y="894246"/>
                    <a:pt x="353568" y="894246"/>
                  </a:cubicBezTo>
                  <a:cubicBezTo>
                    <a:pt x="389397" y="894246"/>
                    <a:pt x="425226" y="892976"/>
                    <a:pt x="461055" y="894246"/>
                  </a:cubicBezTo>
                  <a:cubicBezTo>
                    <a:pt x="514181" y="895516"/>
                    <a:pt x="1097329" y="885356"/>
                    <a:pt x="1151691" y="887896"/>
                  </a:cubicBezTo>
                  <a:cubicBezTo>
                    <a:pt x="1175165" y="889166"/>
                    <a:pt x="1198639" y="890436"/>
                    <a:pt x="1220878" y="890436"/>
                  </a:cubicBezTo>
                  <a:cubicBezTo>
                    <a:pt x="1261649" y="892976"/>
                    <a:pt x="1301184" y="889166"/>
                    <a:pt x="1341955" y="892976"/>
                  </a:cubicBezTo>
                  <a:cubicBezTo>
                    <a:pt x="1375313" y="895516"/>
                    <a:pt x="1408671" y="895516"/>
                    <a:pt x="1442029" y="898056"/>
                  </a:cubicBezTo>
                  <a:cubicBezTo>
                    <a:pt x="1491449" y="901866"/>
                    <a:pt x="1540868" y="904406"/>
                    <a:pt x="1590288" y="905676"/>
                  </a:cubicBezTo>
                  <a:cubicBezTo>
                    <a:pt x="1608820" y="905676"/>
                    <a:pt x="1626528" y="904406"/>
                    <a:pt x="1646848" y="904406"/>
                  </a:cubicBezTo>
                  <a:close/>
                </a:path>
              </a:pathLst>
            </a:custGeom>
            <a:solidFill>
              <a:srgbClr val="000000"/>
            </a:solidFill>
          </p:spPr>
          <p:txBody>
            <a:bodyPr/>
            <a:lstStyle/>
            <a:p>
              <a:endParaRPr lang="en-US"/>
            </a:p>
          </p:txBody>
        </p:sp>
      </p:grpSp>
      <p:grpSp>
        <p:nvGrpSpPr>
          <p:cNvPr id="23" name="Group 23"/>
          <p:cNvGrpSpPr/>
          <p:nvPr/>
        </p:nvGrpSpPr>
        <p:grpSpPr>
          <a:xfrm>
            <a:off x="6419168" y="6410881"/>
            <a:ext cx="4368566" cy="2382882"/>
            <a:chOff x="0" y="0"/>
            <a:chExt cx="1692983" cy="923456"/>
          </a:xfrm>
        </p:grpSpPr>
        <p:sp>
          <p:nvSpPr>
            <p:cNvPr id="24" name="Freeform 24"/>
            <p:cNvSpPr/>
            <p:nvPr/>
          </p:nvSpPr>
          <p:spPr>
            <a:xfrm>
              <a:off x="10160" y="16510"/>
              <a:ext cx="1670123" cy="895516"/>
            </a:xfrm>
            <a:custGeom>
              <a:avLst/>
              <a:gdLst/>
              <a:ahLst/>
              <a:cxnLst/>
              <a:rect l="l" t="t" r="r" b="b"/>
              <a:pathLst>
                <a:path w="1670123" h="895516">
                  <a:moveTo>
                    <a:pt x="1670123" y="895516"/>
                  </a:moveTo>
                  <a:lnTo>
                    <a:pt x="0" y="887896"/>
                  </a:lnTo>
                  <a:lnTo>
                    <a:pt x="0" y="323815"/>
                  </a:lnTo>
                  <a:lnTo>
                    <a:pt x="17780" y="19050"/>
                  </a:lnTo>
                  <a:lnTo>
                    <a:pt x="830636" y="0"/>
                  </a:lnTo>
                  <a:lnTo>
                    <a:pt x="1651073" y="5080"/>
                  </a:lnTo>
                  <a:close/>
                </a:path>
              </a:pathLst>
            </a:custGeom>
            <a:solidFill>
              <a:srgbClr val="FFFFFF"/>
            </a:solidFill>
          </p:spPr>
          <p:txBody>
            <a:bodyPr/>
            <a:lstStyle/>
            <a:p>
              <a:endParaRPr lang="en-US"/>
            </a:p>
          </p:txBody>
        </p:sp>
        <p:sp>
          <p:nvSpPr>
            <p:cNvPr id="25" name="Freeform 25"/>
            <p:cNvSpPr/>
            <p:nvPr/>
          </p:nvSpPr>
          <p:spPr>
            <a:xfrm>
              <a:off x="-3810" y="0"/>
              <a:ext cx="1699333" cy="922186"/>
            </a:xfrm>
            <a:custGeom>
              <a:avLst/>
              <a:gdLst/>
              <a:ahLst/>
              <a:cxnLst/>
              <a:rect l="l" t="t" r="r" b="b"/>
              <a:pathLst>
                <a:path w="1699333" h="922186">
                  <a:moveTo>
                    <a:pt x="1665043" y="21590"/>
                  </a:moveTo>
                  <a:cubicBezTo>
                    <a:pt x="1666313" y="34290"/>
                    <a:pt x="1666313" y="44450"/>
                    <a:pt x="1667583" y="54610"/>
                  </a:cubicBezTo>
                  <a:cubicBezTo>
                    <a:pt x="1670123" y="76660"/>
                    <a:pt x="1671393" y="94493"/>
                    <a:pt x="1673933" y="111688"/>
                  </a:cubicBezTo>
                  <a:cubicBezTo>
                    <a:pt x="1673933" y="136526"/>
                    <a:pt x="1686633" y="626281"/>
                    <a:pt x="1692983" y="651119"/>
                  </a:cubicBezTo>
                  <a:cubicBezTo>
                    <a:pt x="1699333" y="688694"/>
                    <a:pt x="1695523" y="726907"/>
                    <a:pt x="1695523" y="764482"/>
                  </a:cubicBezTo>
                  <a:cubicBezTo>
                    <a:pt x="1695523" y="797600"/>
                    <a:pt x="1696793" y="828169"/>
                    <a:pt x="1698063" y="861226"/>
                  </a:cubicBezTo>
                  <a:cubicBezTo>
                    <a:pt x="1698063" y="882816"/>
                    <a:pt x="1698063" y="896786"/>
                    <a:pt x="1698063" y="920916"/>
                  </a:cubicBezTo>
                  <a:cubicBezTo>
                    <a:pt x="1675203" y="920916"/>
                    <a:pt x="1654883" y="922186"/>
                    <a:pt x="1634613" y="920916"/>
                  </a:cubicBezTo>
                  <a:cubicBezTo>
                    <a:pt x="1552844" y="915836"/>
                    <a:pt x="1469818" y="922186"/>
                    <a:pt x="1388050" y="917106"/>
                  </a:cubicBezTo>
                  <a:cubicBezTo>
                    <a:pt x="1338989" y="913296"/>
                    <a:pt x="1291186" y="915836"/>
                    <a:pt x="1242125" y="913296"/>
                  </a:cubicBezTo>
                  <a:cubicBezTo>
                    <a:pt x="1219482" y="912026"/>
                    <a:pt x="1196838" y="910756"/>
                    <a:pt x="1174195" y="909486"/>
                  </a:cubicBezTo>
                  <a:cubicBezTo>
                    <a:pt x="1160357" y="909486"/>
                    <a:pt x="1147777" y="910756"/>
                    <a:pt x="1133940" y="910756"/>
                  </a:cubicBezTo>
                  <a:cubicBezTo>
                    <a:pt x="1098716" y="909486"/>
                    <a:pt x="1001853" y="910756"/>
                    <a:pt x="966629" y="909486"/>
                  </a:cubicBezTo>
                  <a:cubicBezTo>
                    <a:pt x="941470" y="908216"/>
                    <a:pt x="438281" y="917106"/>
                    <a:pt x="413122" y="915836"/>
                  </a:cubicBezTo>
                  <a:cubicBezTo>
                    <a:pt x="406832" y="915836"/>
                    <a:pt x="399284" y="917106"/>
                    <a:pt x="392994" y="917106"/>
                  </a:cubicBezTo>
                  <a:cubicBezTo>
                    <a:pt x="377899" y="917106"/>
                    <a:pt x="364061" y="918376"/>
                    <a:pt x="348965" y="918376"/>
                  </a:cubicBezTo>
                  <a:cubicBezTo>
                    <a:pt x="311226" y="918376"/>
                    <a:pt x="274745" y="917106"/>
                    <a:pt x="237006" y="915836"/>
                  </a:cubicBezTo>
                  <a:cubicBezTo>
                    <a:pt x="214362" y="914566"/>
                    <a:pt x="191719" y="913296"/>
                    <a:pt x="170333" y="912026"/>
                  </a:cubicBezTo>
                  <a:cubicBezTo>
                    <a:pt x="130078" y="910756"/>
                    <a:pt x="89823"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8374" y="30480"/>
                    <a:pt x="78501" y="29210"/>
                  </a:cubicBezTo>
                  <a:cubicBezTo>
                    <a:pt x="112467" y="25400"/>
                    <a:pt x="146432" y="22860"/>
                    <a:pt x="181655" y="20320"/>
                  </a:cubicBezTo>
                  <a:cubicBezTo>
                    <a:pt x="205556" y="17780"/>
                    <a:pt x="229458" y="16510"/>
                    <a:pt x="252101" y="13970"/>
                  </a:cubicBezTo>
                  <a:cubicBezTo>
                    <a:pt x="274745" y="11430"/>
                    <a:pt x="298646" y="8890"/>
                    <a:pt x="321290" y="8890"/>
                  </a:cubicBezTo>
                  <a:cubicBezTo>
                    <a:pt x="346449" y="7620"/>
                    <a:pt x="371609" y="10160"/>
                    <a:pt x="396768" y="8890"/>
                  </a:cubicBezTo>
                  <a:cubicBezTo>
                    <a:pt x="428217" y="8890"/>
                    <a:pt x="998079" y="6350"/>
                    <a:pt x="1029528" y="5080"/>
                  </a:cubicBezTo>
                  <a:cubicBezTo>
                    <a:pt x="1059719" y="3810"/>
                    <a:pt x="1089911" y="2540"/>
                    <a:pt x="1121360" y="2540"/>
                  </a:cubicBezTo>
                  <a:cubicBezTo>
                    <a:pt x="1172937" y="1270"/>
                    <a:pt x="1223256" y="0"/>
                    <a:pt x="1274833" y="0"/>
                  </a:cubicBezTo>
                  <a:cubicBezTo>
                    <a:pt x="1296218" y="0"/>
                    <a:pt x="1318862" y="2540"/>
                    <a:pt x="1340247" y="2540"/>
                  </a:cubicBezTo>
                  <a:cubicBezTo>
                    <a:pt x="1399372" y="3810"/>
                    <a:pt x="1459754" y="5080"/>
                    <a:pt x="1518879" y="7620"/>
                  </a:cubicBezTo>
                  <a:cubicBezTo>
                    <a:pt x="1550328" y="8890"/>
                    <a:pt x="1581778" y="12700"/>
                    <a:pt x="1613227" y="16510"/>
                  </a:cubicBezTo>
                  <a:cubicBezTo>
                    <a:pt x="1620775" y="16510"/>
                    <a:pt x="1628323" y="16510"/>
                    <a:pt x="1634613" y="16510"/>
                  </a:cubicBezTo>
                  <a:cubicBezTo>
                    <a:pt x="1645993" y="17780"/>
                    <a:pt x="1654883" y="20320"/>
                    <a:pt x="1665043" y="21590"/>
                  </a:cubicBezTo>
                  <a:close/>
                  <a:moveTo>
                    <a:pt x="1675203" y="904406"/>
                  </a:moveTo>
                  <a:cubicBezTo>
                    <a:pt x="1676473" y="887896"/>
                    <a:pt x="1677743" y="875196"/>
                    <a:pt x="1677743" y="862496"/>
                  </a:cubicBezTo>
                  <a:cubicBezTo>
                    <a:pt x="1676473" y="824985"/>
                    <a:pt x="1675203" y="791231"/>
                    <a:pt x="1675203" y="754929"/>
                  </a:cubicBezTo>
                  <a:cubicBezTo>
                    <a:pt x="1675203" y="738371"/>
                    <a:pt x="1677743" y="721812"/>
                    <a:pt x="1676473" y="705253"/>
                  </a:cubicBezTo>
                  <a:cubicBezTo>
                    <a:pt x="1676473" y="689968"/>
                    <a:pt x="1675203" y="674046"/>
                    <a:pt x="1673933" y="658761"/>
                  </a:cubicBezTo>
                  <a:cubicBezTo>
                    <a:pt x="1668853" y="635197"/>
                    <a:pt x="1657423" y="147353"/>
                    <a:pt x="1657423" y="123789"/>
                  </a:cubicBezTo>
                  <a:cubicBezTo>
                    <a:pt x="1654883" y="104046"/>
                    <a:pt x="1652343" y="83666"/>
                    <a:pt x="1649803" y="63500"/>
                  </a:cubicBezTo>
                  <a:cubicBezTo>
                    <a:pt x="1648533" y="44450"/>
                    <a:pt x="1647263" y="43180"/>
                    <a:pt x="1630839" y="41910"/>
                  </a:cubicBezTo>
                  <a:cubicBezTo>
                    <a:pt x="1627065" y="41910"/>
                    <a:pt x="1624549" y="41910"/>
                    <a:pt x="1620775" y="40640"/>
                  </a:cubicBezTo>
                  <a:cubicBezTo>
                    <a:pt x="1589326" y="36830"/>
                    <a:pt x="1556618" y="31750"/>
                    <a:pt x="1525169" y="30480"/>
                  </a:cubicBezTo>
                  <a:cubicBezTo>
                    <a:pt x="1448433" y="26670"/>
                    <a:pt x="1370439" y="25400"/>
                    <a:pt x="1293702" y="22860"/>
                  </a:cubicBezTo>
                  <a:cubicBezTo>
                    <a:pt x="1282380" y="22860"/>
                    <a:pt x="1269801" y="22860"/>
                    <a:pt x="1258479" y="22860"/>
                  </a:cubicBezTo>
                  <a:cubicBezTo>
                    <a:pt x="1239609" y="22860"/>
                    <a:pt x="1220740" y="22860"/>
                    <a:pt x="1203128" y="22860"/>
                  </a:cubicBezTo>
                  <a:cubicBezTo>
                    <a:pt x="1162873" y="22860"/>
                    <a:pt x="1122618" y="22860"/>
                    <a:pt x="1083621" y="24130"/>
                  </a:cubicBezTo>
                  <a:cubicBezTo>
                    <a:pt x="1049656" y="25400"/>
                    <a:pt x="477278" y="29210"/>
                    <a:pt x="443313" y="29210"/>
                  </a:cubicBezTo>
                  <a:cubicBezTo>
                    <a:pt x="387962" y="29210"/>
                    <a:pt x="332612" y="26670"/>
                    <a:pt x="277261" y="33020"/>
                  </a:cubicBezTo>
                  <a:cubicBezTo>
                    <a:pt x="248327" y="36830"/>
                    <a:pt x="220652" y="36830"/>
                    <a:pt x="192977" y="38100"/>
                  </a:cubicBezTo>
                  <a:cubicBezTo>
                    <a:pt x="145174" y="41910"/>
                    <a:pt x="97371"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60890" y="886626"/>
                    <a:pt x="78501" y="887896"/>
                    <a:pt x="94855" y="887896"/>
                  </a:cubicBezTo>
                  <a:cubicBezTo>
                    <a:pt x="118756" y="887896"/>
                    <a:pt x="143916" y="885356"/>
                    <a:pt x="167817" y="887896"/>
                  </a:cubicBezTo>
                  <a:cubicBezTo>
                    <a:pt x="206814" y="891706"/>
                    <a:pt x="245812" y="894246"/>
                    <a:pt x="284809" y="892976"/>
                  </a:cubicBezTo>
                  <a:cubicBezTo>
                    <a:pt x="309968" y="891706"/>
                    <a:pt x="333870" y="894246"/>
                    <a:pt x="359029" y="894246"/>
                  </a:cubicBezTo>
                  <a:cubicBezTo>
                    <a:pt x="395510" y="894246"/>
                    <a:pt x="431991" y="892976"/>
                    <a:pt x="468473" y="894246"/>
                  </a:cubicBezTo>
                  <a:cubicBezTo>
                    <a:pt x="522565" y="895516"/>
                    <a:pt x="1116328" y="885356"/>
                    <a:pt x="1171679" y="887896"/>
                  </a:cubicBezTo>
                  <a:cubicBezTo>
                    <a:pt x="1195580" y="889166"/>
                    <a:pt x="1219482" y="890436"/>
                    <a:pt x="1242125" y="890436"/>
                  </a:cubicBezTo>
                  <a:cubicBezTo>
                    <a:pt x="1283638" y="892976"/>
                    <a:pt x="1323893" y="889166"/>
                    <a:pt x="1365407" y="892976"/>
                  </a:cubicBezTo>
                  <a:cubicBezTo>
                    <a:pt x="1399372" y="895516"/>
                    <a:pt x="1433337" y="895516"/>
                    <a:pt x="1467302" y="898056"/>
                  </a:cubicBezTo>
                  <a:cubicBezTo>
                    <a:pt x="1517621" y="901866"/>
                    <a:pt x="1567940" y="904406"/>
                    <a:pt x="1618259" y="905676"/>
                  </a:cubicBezTo>
                  <a:cubicBezTo>
                    <a:pt x="1637129" y="905676"/>
                    <a:pt x="1654883" y="904406"/>
                    <a:pt x="1675203" y="904406"/>
                  </a:cubicBezTo>
                  <a:close/>
                </a:path>
              </a:pathLst>
            </a:custGeom>
            <a:solidFill>
              <a:srgbClr val="000000"/>
            </a:solidFill>
          </p:spPr>
          <p:txBody>
            <a:bodyPr/>
            <a:lstStyle/>
            <a:p>
              <a:endParaRPr lang="en-US"/>
            </a:p>
          </p:txBody>
        </p:sp>
      </p:grpSp>
      <p:grpSp>
        <p:nvGrpSpPr>
          <p:cNvPr id="26" name="Group 26"/>
          <p:cNvGrpSpPr/>
          <p:nvPr/>
        </p:nvGrpSpPr>
        <p:grpSpPr>
          <a:xfrm>
            <a:off x="1666672" y="5017156"/>
            <a:ext cx="3968197" cy="2382882"/>
            <a:chOff x="0" y="0"/>
            <a:chExt cx="1537825" cy="923456"/>
          </a:xfrm>
        </p:grpSpPr>
        <p:sp>
          <p:nvSpPr>
            <p:cNvPr id="27" name="Freeform 27"/>
            <p:cNvSpPr/>
            <p:nvPr/>
          </p:nvSpPr>
          <p:spPr>
            <a:xfrm>
              <a:off x="10160" y="16510"/>
              <a:ext cx="1514965" cy="895516"/>
            </a:xfrm>
            <a:custGeom>
              <a:avLst/>
              <a:gdLst/>
              <a:ahLst/>
              <a:cxnLst/>
              <a:rect l="l" t="t" r="r" b="b"/>
              <a:pathLst>
                <a:path w="1514965" h="895516">
                  <a:moveTo>
                    <a:pt x="1514965" y="895516"/>
                  </a:moveTo>
                  <a:lnTo>
                    <a:pt x="0" y="887896"/>
                  </a:lnTo>
                  <a:lnTo>
                    <a:pt x="0" y="323815"/>
                  </a:lnTo>
                  <a:lnTo>
                    <a:pt x="17780" y="19050"/>
                  </a:lnTo>
                  <a:lnTo>
                    <a:pt x="753257" y="0"/>
                  </a:lnTo>
                  <a:lnTo>
                    <a:pt x="1495915" y="5080"/>
                  </a:lnTo>
                  <a:close/>
                </a:path>
              </a:pathLst>
            </a:custGeom>
            <a:solidFill>
              <a:srgbClr val="FFFFFF"/>
            </a:solidFill>
          </p:spPr>
          <p:txBody>
            <a:bodyPr/>
            <a:lstStyle/>
            <a:p>
              <a:endParaRPr lang="en-US"/>
            </a:p>
          </p:txBody>
        </p:sp>
        <p:sp>
          <p:nvSpPr>
            <p:cNvPr id="28" name="Freeform 28"/>
            <p:cNvSpPr/>
            <p:nvPr/>
          </p:nvSpPr>
          <p:spPr>
            <a:xfrm>
              <a:off x="-3810" y="0"/>
              <a:ext cx="1544175" cy="922186"/>
            </a:xfrm>
            <a:custGeom>
              <a:avLst/>
              <a:gdLst/>
              <a:ahLst/>
              <a:cxnLst/>
              <a:rect l="l" t="t" r="r" b="b"/>
              <a:pathLst>
                <a:path w="1544175" h="922186">
                  <a:moveTo>
                    <a:pt x="1509885" y="21590"/>
                  </a:moveTo>
                  <a:cubicBezTo>
                    <a:pt x="1511155" y="34290"/>
                    <a:pt x="1511155" y="44450"/>
                    <a:pt x="1512425" y="54610"/>
                  </a:cubicBezTo>
                  <a:cubicBezTo>
                    <a:pt x="1514965" y="76660"/>
                    <a:pt x="1516235" y="94493"/>
                    <a:pt x="1518775" y="111688"/>
                  </a:cubicBezTo>
                  <a:cubicBezTo>
                    <a:pt x="1518775" y="136526"/>
                    <a:pt x="1531475" y="626281"/>
                    <a:pt x="1537825" y="651119"/>
                  </a:cubicBezTo>
                  <a:cubicBezTo>
                    <a:pt x="1544175" y="688694"/>
                    <a:pt x="1540365" y="726907"/>
                    <a:pt x="1540365" y="764482"/>
                  </a:cubicBezTo>
                  <a:cubicBezTo>
                    <a:pt x="1540365" y="797600"/>
                    <a:pt x="1541635" y="828169"/>
                    <a:pt x="1542905" y="861226"/>
                  </a:cubicBezTo>
                  <a:cubicBezTo>
                    <a:pt x="1542905" y="882816"/>
                    <a:pt x="1542905" y="896786"/>
                    <a:pt x="1542905" y="920916"/>
                  </a:cubicBezTo>
                  <a:cubicBezTo>
                    <a:pt x="1520045" y="920916"/>
                    <a:pt x="1499725" y="922186"/>
                    <a:pt x="1479958" y="920916"/>
                  </a:cubicBezTo>
                  <a:cubicBezTo>
                    <a:pt x="1406188" y="915836"/>
                    <a:pt x="1331283" y="922186"/>
                    <a:pt x="1257513" y="917106"/>
                  </a:cubicBezTo>
                  <a:cubicBezTo>
                    <a:pt x="1213251" y="913296"/>
                    <a:pt x="1170124" y="915836"/>
                    <a:pt x="1125862" y="913296"/>
                  </a:cubicBezTo>
                  <a:cubicBezTo>
                    <a:pt x="1105433" y="912026"/>
                    <a:pt x="1085005" y="910756"/>
                    <a:pt x="1064576" y="909486"/>
                  </a:cubicBezTo>
                  <a:cubicBezTo>
                    <a:pt x="1052092" y="909486"/>
                    <a:pt x="1040743" y="910756"/>
                    <a:pt x="1028259" y="910756"/>
                  </a:cubicBezTo>
                  <a:cubicBezTo>
                    <a:pt x="996481" y="909486"/>
                    <a:pt x="909092" y="910756"/>
                    <a:pt x="877314" y="909486"/>
                  </a:cubicBezTo>
                  <a:cubicBezTo>
                    <a:pt x="854616" y="908216"/>
                    <a:pt x="400647" y="917106"/>
                    <a:pt x="377948" y="915836"/>
                  </a:cubicBezTo>
                  <a:cubicBezTo>
                    <a:pt x="372274" y="915836"/>
                    <a:pt x="365464" y="917106"/>
                    <a:pt x="359790" y="917106"/>
                  </a:cubicBezTo>
                  <a:cubicBezTo>
                    <a:pt x="346170" y="917106"/>
                    <a:pt x="333686" y="918376"/>
                    <a:pt x="320067" y="918376"/>
                  </a:cubicBezTo>
                  <a:cubicBezTo>
                    <a:pt x="286020" y="918376"/>
                    <a:pt x="253107" y="917106"/>
                    <a:pt x="219059" y="915836"/>
                  </a:cubicBezTo>
                  <a:cubicBezTo>
                    <a:pt x="198631" y="914566"/>
                    <a:pt x="178202" y="913296"/>
                    <a:pt x="158908" y="912026"/>
                  </a:cubicBezTo>
                  <a:cubicBezTo>
                    <a:pt x="122591" y="910756"/>
                    <a:pt x="86273" y="909486"/>
                    <a:pt x="48260" y="909486"/>
                  </a:cubicBezTo>
                  <a:cubicBezTo>
                    <a:pt x="38100" y="909486"/>
                    <a:pt x="29210" y="909486"/>
                    <a:pt x="19050" y="908216"/>
                  </a:cubicBezTo>
                  <a:cubicBezTo>
                    <a:pt x="10160" y="906946"/>
                    <a:pt x="5080" y="900596"/>
                    <a:pt x="7620" y="891706"/>
                  </a:cubicBezTo>
                  <a:cubicBezTo>
                    <a:pt x="16510" y="860013"/>
                    <a:pt x="12700" y="844091"/>
                    <a:pt x="11430" y="827533"/>
                  </a:cubicBezTo>
                  <a:cubicBezTo>
                    <a:pt x="10160" y="793778"/>
                    <a:pt x="6350" y="760661"/>
                    <a:pt x="7620" y="726907"/>
                  </a:cubicBezTo>
                  <a:cubicBezTo>
                    <a:pt x="5080" y="684873"/>
                    <a:pt x="0" y="164549"/>
                    <a:pt x="7620" y="121878"/>
                  </a:cubicBezTo>
                  <a:cubicBezTo>
                    <a:pt x="8890" y="113599"/>
                    <a:pt x="7620" y="104683"/>
                    <a:pt x="8890" y="96403"/>
                  </a:cubicBezTo>
                  <a:cubicBezTo>
                    <a:pt x="10160" y="83029"/>
                    <a:pt x="12700" y="68381"/>
                    <a:pt x="13970" y="44450"/>
                  </a:cubicBezTo>
                  <a:cubicBezTo>
                    <a:pt x="13970" y="41910"/>
                    <a:pt x="15240" y="39370"/>
                    <a:pt x="16510" y="38100"/>
                  </a:cubicBezTo>
                  <a:cubicBezTo>
                    <a:pt x="38100" y="35560"/>
                    <a:pt x="57900" y="30480"/>
                    <a:pt x="76059" y="29210"/>
                  </a:cubicBezTo>
                  <a:cubicBezTo>
                    <a:pt x="106702" y="25400"/>
                    <a:pt x="137345" y="22860"/>
                    <a:pt x="169123" y="20320"/>
                  </a:cubicBezTo>
                  <a:cubicBezTo>
                    <a:pt x="190686" y="17780"/>
                    <a:pt x="212250" y="16510"/>
                    <a:pt x="232678" y="13970"/>
                  </a:cubicBezTo>
                  <a:cubicBezTo>
                    <a:pt x="253107" y="11430"/>
                    <a:pt x="274670" y="8890"/>
                    <a:pt x="295099" y="8890"/>
                  </a:cubicBezTo>
                  <a:cubicBezTo>
                    <a:pt x="317797" y="7620"/>
                    <a:pt x="340496" y="10160"/>
                    <a:pt x="363194" y="8890"/>
                  </a:cubicBezTo>
                  <a:cubicBezTo>
                    <a:pt x="391567" y="8890"/>
                    <a:pt x="905687" y="6350"/>
                    <a:pt x="934060" y="5080"/>
                  </a:cubicBezTo>
                  <a:cubicBezTo>
                    <a:pt x="961298" y="3810"/>
                    <a:pt x="988536" y="2540"/>
                    <a:pt x="1016909" y="2540"/>
                  </a:cubicBezTo>
                  <a:cubicBezTo>
                    <a:pt x="1063441" y="1270"/>
                    <a:pt x="1108838" y="0"/>
                    <a:pt x="1155370" y="0"/>
                  </a:cubicBezTo>
                  <a:cubicBezTo>
                    <a:pt x="1174664" y="0"/>
                    <a:pt x="1195092" y="2540"/>
                    <a:pt x="1214386" y="2540"/>
                  </a:cubicBezTo>
                  <a:cubicBezTo>
                    <a:pt x="1267727" y="3810"/>
                    <a:pt x="1322203" y="5080"/>
                    <a:pt x="1375545" y="7620"/>
                  </a:cubicBezTo>
                  <a:cubicBezTo>
                    <a:pt x="1403918" y="8890"/>
                    <a:pt x="1432291" y="12700"/>
                    <a:pt x="1460664" y="16510"/>
                  </a:cubicBezTo>
                  <a:cubicBezTo>
                    <a:pt x="1467473" y="16510"/>
                    <a:pt x="1474283" y="16510"/>
                    <a:pt x="1479958" y="16510"/>
                  </a:cubicBezTo>
                  <a:cubicBezTo>
                    <a:pt x="1490835" y="17780"/>
                    <a:pt x="1499725" y="20320"/>
                    <a:pt x="1509885" y="21590"/>
                  </a:cubicBezTo>
                  <a:close/>
                  <a:moveTo>
                    <a:pt x="1520045" y="904406"/>
                  </a:moveTo>
                  <a:cubicBezTo>
                    <a:pt x="1521315" y="887896"/>
                    <a:pt x="1522585" y="875196"/>
                    <a:pt x="1522585" y="862496"/>
                  </a:cubicBezTo>
                  <a:cubicBezTo>
                    <a:pt x="1521315" y="824985"/>
                    <a:pt x="1520045" y="791231"/>
                    <a:pt x="1520045" y="754929"/>
                  </a:cubicBezTo>
                  <a:cubicBezTo>
                    <a:pt x="1520045" y="738371"/>
                    <a:pt x="1522585" y="721812"/>
                    <a:pt x="1521315" y="705253"/>
                  </a:cubicBezTo>
                  <a:cubicBezTo>
                    <a:pt x="1521315" y="689968"/>
                    <a:pt x="1520045" y="674046"/>
                    <a:pt x="1518775" y="658761"/>
                  </a:cubicBezTo>
                  <a:cubicBezTo>
                    <a:pt x="1513695" y="635197"/>
                    <a:pt x="1502265" y="147353"/>
                    <a:pt x="1502265" y="123789"/>
                  </a:cubicBezTo>
                  <a:cubicBezTo>
                    <a:pt x="1499725" y="104046"/>
                    <a:pt x="1497185" y="83666"/>
                    <a:pt x="1494645" y="63500"/>
                  </a:cubicBezTo>
                  <a:cubicBezTo>
                    <a:pt x="1493375" y="44450"/>
                    <a:pt x="1492105" y="43180"/>
                    <a:pt x="1476553" y="41910"/>
                  </a:cubicBezTo>
                  <a:cubicBezTo>
                    <a:pt x="1473148" y="41910"/>
                    <a:pt x="1470878" y="41910"/>
                    <a:pt x="1467473" y="40640"/>
                  </a:cubicBezTo>
                  <a:cubicBezTo>
                    <a:pt x="1439100" y="36830"/>
                    <a:pt x="1409592" y="31750"/>
                    <a:pt x="1381219" y="30480"/>
                  </a:cubicBezTo>
                  <a:cubicBezTo>
                    <a:pt x="1311989" y="26670"/>
                    <a:pt x="1241624" y="25400"/>
                    <a:pt x="1172394" y="22860"/>
                  </a:cubicBezTo>
                  <a:cubicBezTo>
                    <a:pt x="1162179" y="22860"/>
                    <a:pt x="1150830" y="22860"/>
                    <a:pt x="1140616" y="22860"/>
                  </a:cubicBezTo>
                  <a:cubicBezTo>
                    <a:pt x="1123592" y="22860"/>
                    <a:pt x="1106568" y="22860"/>
                    <a:pt x="1090679" y="22860"/>
                  </a:cubicBezTo>
                  <a:cubicBezTo>
                    <a:pt x="1054362" y="22860"/>
                    <a:pt x="1018044" y="22860"/>
                    <a:pt x="982862" y="24130"/>
                  </a:cubicBezTo>
                  <a:cubicBezTo>
                    <a:pt x="952219" y="25400"/>
                    <a:pt x="435829" y="29210"/>
                    <a:pt x="405186" y="29210"/>
                  </a:cubicBezTo>
                  <a:cubicBezTo>
                    <a:pt x="355250" y="29210"/>
                    <a:pt x="305313" y="26670"/>
                    <a:pt x="255377" y="33020"/>
                  </a:cubicBezTo>
                  <a:cubicBezTo>
                    <a:pt x="229273" y="36830"/>
                    <a:pt x="204305" y="36830"/>
                    <a:pt x="179337" y="38100"/>
                  </a:cubicBezTo>
                  <a:cubicBezTo>
                    <a:pt x="136210" y="41910"/>
                    <a:pt x="93083" y="45720"/>
                    <a:pt x="49530" y="50800"/>
                  </a:cubicBezTo>
                  <a:cubicBezTo>
                    <a:pt x="36830" y="50800"/>
                    <a:pt x="34290" y="53340"/>
                    <a:pt x="33020" y="66470"/>
                  </a:cubicBezTo>
                  <a:cubicBezTo>
                    <a:pt x="31750" y="77934"/>
                    <a:pt x="31750" y="89398"/>
                    <a:pt x="30480" y="100861"/>
                  </a:cubicBezTo>
                  <a:cubicBezTo>
                    <a:pt x="29210" y="119968"/>
                    <a:pt x="26670" y="138437"/>
                    <a:pt x="25400" y="157543"/>
                  </a:cubicBezTo>
                  <a:cubicBezTo>
                    <a:pt x="20320" y="177923"/>
                    <a:pt x="26670" y="675957"/>
                    <a:pt x="29210" y="696337"/>
                  </a:cubicBezTo>
                  <a:cubicBezTo>
                    <a:pt x="29210" y="717991"/>
                    <a:pt x="29210" y="740281"/>
                    <a:pt x="30480" y="761935"/>
                  </a:cubicBezTo>
                  <a:cubicBezTo>
                    <a:pt x="30480" y="777857"/>
                    <a:pt x="33020" y="793778"/>
                    <a:pt x="33020" y="809700"/>
                  </a:cubicBezTo>
                  <a:cubicBezTo>
                    <a:pt x="33020" y="826896"/>
                    <a:pt x="33020" y="844091"/>
                    <a:pt x="31750" y="862496"/>
                  </a:cubicBezTo>
                  <a:cubicBezTo>
                    <a:pt x="31750" y="866306"/>
                    <a:pt x="31750" y="868846"/>
                    <a:pt x="31750" y="872656"/>
                  </a:cubicBezTo>
                  <a:cubicBezTo>
                    <a:pt x="31750" y="882816"/>
                    <a:pt x="35560" y="886626"/>
                    <a:pt x="44450" y="886626"/>
                  </a:cubicBezTo>
                  <a:cubicBezTo>
                    <a:pt x="60170" y="886626"/>
                    <a:pt x="76059" y="887896"/>
                    <a:pt x="90813" y="887896"/>
                  </a:cubicBezTo>
                  <a:cubicBezTo>
                    <a:pt x="112377" y="887896"/>
                    <a:pt x="135075" y="885356"/>
                    <a:pt x="156638" y="887896"/>
                  </a:cubicBezTo>
                  <a:cubicBezTo>
                    <a:pt x="191821" y="891706"/>
                    <a:pt x="227004" y="894246"/>
                    <a:pt x="262186" y="892976"/>
                  </a:cubicBezTo>
                  <a:cubicBezTo>
                    <a:pt x="284885" y="891706"/>
                    <a:pt x="306448" y="894246"/>
                    <a:pt x="329147" y="894246"/>
                  </a:cubicBezTo>
                  <a:cubicBezTo>
                    <a:pt x="362059" y="894246"/>
                    <a:pt x="394972" y="892976"/>
                    <a:pt x="427885" y="894246"/>
                  </a:cubicBezTo>
                  <a:cubicBezTo>
                    <a:pt x="476687" y="895516"/>
                    <a:pt x="1012370" y="885356"/>
                    <a:pt x="1062306" y="887896"/>
                  </a:cubicBezTo>
                  <a:cubicBezTo>
                    <a:pt x="1083870" y="889166"/>
                    <a:pt x="1105433" y="890436"/>
                    <a:pt x="1125862" y="890436"/>
                  </a:cubicBezTo>
                  <a:cubicBezTo>
                    <a:pt x="1163314" y="892976"/>
                    <a:pt x="1199632" y="889166"/>
                    <a:pt x="1237084" y="892976"/>
                  </a:cubicBezTo>
                  <a:cubicBezTo>
                    <a:pt x="1267727" y="895516"/>
                    <a:pt x="1298370" y="895516"/>
                    <a:pt x="1329013" y="898056"/>
                  </a:cubicBezTo>
                  <a:cubicBezTo>
                    <a:pt x="1374410" y="901866"/>
                    <a:pt x="1419807" y="904406"/>
                    <a:pt x="1465204" y="905676"/>
                  </a:cubicBezTo>
                  <a:cubicBezTo>
                    <a:pt x="1482227" y="905676"/>
                    <a:pt x="1499725" y="904406"/>
                    <a:pt x="1520045" y="904406"/>
                  </a:cubicBezTo>
                  <a:close/>
                </a:path>
              </a:pathLst>
            </a:custGeom>
            <a:solidFill>
              <a:srgbClr val="000000"/>
            </a:solidFill>
          </p:spPr>
          <p:txBody>
            <a:bodyPr/>
            <a:lstStyle/>
            <a:p>
              <a:endParaRPr lang="en-US"/>
            </a:p>
          </p:txBody>
        </p:sp>
      </p:grpSp>
      <p:sp>
        <p:nvSpPr>
          <p:cNvPr id="29" name="TextBox 29"/>
          <p:cNvSpPr txBox="1"/>
          <p:nvPr/>
        </p:nvSpPr>
        <p:spPr>
          <a:xfrm>
            <a:off x="1413114" y="1878454"/>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1:</a:t>
            </a:r>
          </a:p>
        </p:txBody>
      </p:sp>
      <p:sp>
        <p:nvSpPr>
          <p:cNvPr id="30" name="TextBox 30"/>
          <p:cNvSpPr txBox="1"/>
          <p:nvPr/>
        </p:nvSpPr>
        <p:spPr>
          <a:xfrm>
            <a:off x="6419168" y="3183059"/>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2:</a:t>
            </a:r>
          </a:p>
        </p:txBody>
      </p:sp>
      <p:sp>
        <p:nvSpPr>
          <p:cNvPr id="31" name="TextBox 31"/>
          <p:cNvSpPr txBox="1"/>
          <p:nvPr/>
        </p:nvSpPr>
        <p:spPr>
          <a:xfrm>
            <a:off x="12722639" y="1168302"/>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3:</a:t>
            </a:r>
          </a:p>
        </p:txBody>
      </p:sp>
      <p:sp>
        <p:nvSpPr>
          <p:cNvPr id="32" name="TextBox 32"/>
          <p:cNvSpPr txBox="1"/>
          <p:nvPr/>
        </p:nvSpPr>
        <p:spPr>
          <a:xfrm>
            <a:off x="13161621" y="5686697"/>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4:</a:t>
            </a:r>
          </a:p>
        </p:txBody>
      </p:sp>
      <p:sp>
        <p:nvSpPr>
          <p:cNvPr id="33" name="TextBox 33"/>
          <p:cNvSpPr txBox="1"/>
          <p:nvPr/>
        </p:nvSpPr>
        <p:spPr>
          <a:xfrm>
            <a:off x="6692658" y="6504388"/>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5:</a:t>
            </a:r>
          </a:p>
        </p:txBody>
      </p:sp>
      <p:sp>
        <p:nvSpPr>
          <p:cNvPr id="34" name="TextBox 34"/>
          <p:cNvSpPr txBox="1"/>
          <p:nvPr/>
        </p:nvSpPr>
        <p:spPr>
          <a:xfrm>
            <a:off x="1844014" y="5106151"/>
            <a:ext cx="2880699" cy="580778"/>
          </a:xfrm>
          <a:prstGeom prst="rect">
            <a:avLst/>
          </a:prstGeom>
        </p:spPr>
        <p:txBody>
          <a:bodyPr lIns="0" tIns="0" rIns="0" bIns="0" rtlCol="0" anchor="t">
            <a:spAutoFit/>
          </a:bodyPr>
          <a:lstStyle/>
          <a:p>
            <a:pPr algn="l">
              <a:lnSpc>
                <a:spcPts val="4738"/>
              </a:lnSpc>
            </a:pPr>
            <a:r>
              <a:rPr lang="en-US" sz="3384" spc="-355">
                <a:solidFill>
                  <a:srgbClr val="FF3131"/>
                </a:solidFill>
                <a:latin typeface="Alata"/>
                <a:ea typeface="Alata"/>
                <a:cs typeface="Alata"/>
                <a:sym typeface="Alata"/>
              </a:rPr>
              <a:t>step 6:</a:t>
            </a:r>
          </a:p>
        </p:txBody>
      </p:sp>
      <p:sp>
        <p:nvSpPr>
          <p:cNvPr id="35" name="TextBox 35"/>
          <p:cNvSpPr txBox="1"/>
          <p:nvPr/>
        </p:nvSpPr>
        <p:spPr>
          <a:xfrm>
            <a:off x="1252034" y="2624081"/>
            <a:ext cx="3618115" cy="1126243"/>
          </a:xfrm>
          <a:prstGeom prst="rect">
            <a:avLst/>
          </a:prstGeom>
        </p:spPr>
        <p:txBody>
          <a:bodyPr lIns="0" tIns="0" rIns="0" bIns="0" rtlCol="0" anchor="t">
            <a:spAutoFit/>
          </a:bodyPr>
          <a:lstStyle/>
          <a:p>
            <a:pPr algn="ctr">
              <a:lnSpc>
                <a:spcPts val="4598"/>
              </a:lnSpc>
              <a:spcBef>
                <a:spcPct val="0"/>
              </a:spcBef>
            </a:pPr>
            <a:r>
              <a:rPr lang="en-US" sz="3284" spc="-206">
                <a:solidFill>
                  <a:srgbClr val="000000"/>
                </a:solidFill>
                <a:latin typeface="Alata"/>
                <a:ea typeface="Alata"/>
                <a:cs typeface="Alata"/>
                <a:sym typeface="Alata"/>
              </a:rPr>
              <a:t>Install Node.js and Python </a:t>
            </a:r>
          </a:p>
        </p:txBody>
      </p:sp>
      <p:sp>
        <p:nvSpPr>
          <p:cNvPr id="36" name="TextBox 36"/>
          <p:cNvSpPr txBox="1"/>
          <p:nvPr/>
        </p:nvSpPr>
        <p:spPr>
          <a:xfrm>
            <a:off x="6221449" y="3890912"/>
            <a:ext cx="3618115" cy="1126243"/>
          </a:xfrm>
          <a:prstGeom prst="rect">
            <a:avLst/>
          </a:prstGeom>
        </p:spPr>
        <p:txBody>
          <a:bodyPr lIns="0" tIns="0" rIns="0" bIns="0" rtlCol="0" anchor="t">
            <a:spAutoFit/>
          </a:bodyPr>
          <a:lstStyle/>
          <a:p>
            <a:pPr algn="ctr">
              <a:lnSpc>
                <a:spcPts val="4598"/>
              </a:lnSpc>
              <a:spcBef>
                <a:spcPct val="0"/>
              </a:spcBef>
            </a:pPr>
            <a:r>
              <a:rPr lang="en-US" sz="3284" spc="-190">
                <a:solidFill>
                  <a:srgbClr val="000000"/>
                </a:solidFill>
                <a:latin typeface="Alata"/>
                <a:ea typeface="Alata"/>
                <a:cs typeface="Alata"/>
                <a:sym typeface="Alata"/>
              </a:rPr>
              <a:t>Create backend virtual environment</a:t>
            </a:r>
          </a:p>
        </p:txBody>
      </p:sp>
      <p:sp>
        <p:nvSpPr>
          <p:cNvPr id="37" name="TextBox 37"/>
          <p:cNvSpPr txBox="1"/>
          <p:nvPr/>
        </p:nvSpPr>
        <p:spPr>
          <a:xfrm>
            <a:off x="12524921" y="1824798"/>
            <a:ext cx="3968197" cy="1126243"/>
          </a:xfrm>
          <a:prstGeom prst="rect">
            <a:avLst/>
          </a:prstGeom>
        </p:spPr>
        <p:txBody>
          <a:bodyPr lIns="0" tIns="0" rIns="0" bIns="0" rtlCol="0" anchor="t">
            <a:spAutoFit/>
          </a:bodyPr>
          <a:lstStyle/>
          <a:p>
            <a:pPr algn="ctr">
              <a:lnSpc>
                <a:spcPts val="4598"/>
              </a:lnSpc>
              <a:spcBef>
                <a:spcPct val="0"/>
              </a:spcBef>
            </a:pPr>
            <a:r>
              <a:rPr lang="en-US" sz="3284" spc="-68">
                <a:solidFill>
                  <a:srgbClr val="000000"/>
                </a:solidFill>
                <a:latin typeface="Alata"/>
                <a:ea typeface="Alata"/>
                <a:cs typeface="Alata"/>
                <a:sym typeface="Alata"/>
              </a:rPr>
              <a:t>pip install -r requirements.txt</a:t>
            </a:r>
          </a:p>
        </p:txBody>
      </p:sp>
      <p:sp>
        <p:nvSpPr>
          <p:cNvPr id="38" name="TextBox 38"/>
          <p:cNvSpPr txBox="1"/>
          <p:nvPr/>
        </p:nvSpPr>
        <p:spPr>
          <a:xfrm>
            <a:off x="13161621" y="6279704"/>
            <a:ext cx="3968197" cy="1506132"/>
          </a:xfrm>
          <a:prstGeom prst="rect">
            <a:avLst/>
          </a:prstGeom>
        </p:spPr>
        <p:txBody>
          <a:bodyPr lIns="0" tIns="0" rIns="0" bIns="0" rtlCol="0" anchor="t">
            <a:spAutoFit/>
          </a:bodyPr>
          <a:lstStyle/>
          <a:p>
            <a:pPr algn="ctr">
              <a:lnSpc>
                <a:spcPts val="4007"/>
              </a:lnSpc>
            </a:pPr>
            <a:r>
              <a:rPr lang="en-US" sz="3284" spc="-68">
                <a:solidFill>
                  <a:srgbClr val="000000"/>
                </a:solidFill>
                <a:latin typeface="Alata"/>
                <a:ea typeface="Alata"/>
                <a:cs typeface="Alata"/>
                <a:sym typeface="Alata"/>
              </a:rPr>
              <a:t>Add the trained machine learning model files.</a:t>
            </a:r>
          </a:p>
        </p:txBody>
      </p:sp>
      <p:sp>
        <p:nvSpPr>
          <p:cNvPr id="39" name="TextBox 39"/>
          <p:cNvSpPr txBox="1"/>
          <p:nvPr/>
        </p:nvSpPr>
        <p:spPr>
          <a:xfrm>
            <a:off x="6619353" y="7173921"/>
            <a:ext cx="3968197" cy="1472203"/>
          </a:xfrm>
          <a:prstGeom prst="rect">
            <a:avLst/>
          </a:prstGeom>
        </p:spPr>
        <p:txBody>
          <a:bodyPr lIns="0" tIns="0" rIns="0" bIns="0" rtlCol="0" anchor="t">
            <a:spAutoFit/>
          </a:bodyPr>
          <a:lstStyle/>
          <a:p>
            <a:pPr algn="ctr">
              <a:lnSpc>
                <a:spcPts val="3974"/>
              </a:lnSpc>
            </a:pPr>
            <a:r>
              <a:rPr lang="en-US" sz="3284" spc="-174">
                <a:solidFill>
                  <a:srgbClr val="000000"/>
                </a:solidFill>
                <a:latin typeface="Alata"/>
                <a:ea typeface="Alata"/>
                <a:cs typeface="Alata"/>
                <a:sym typeface="Alata"/>
              </a:rPr>
              <a:t>Configure environment variables for Supabase integration.</a:t>
            </a:r>
          </a:p>
        </p:txBody>
      </p:sp>
      <p:sp>
        <p:nvSpPr>
          <p:cNvPr id="40" name="TextBox 40"/>
          <p:cNvSpPr txBox="1"/>
          <p:nvPr/>
        </p:nvSpPr>
        <p:spPr>
          <a:xfrm>
            <a:off x="1666672" y="5692770"/>
            <a:ext cx="3968197" cy="1126243"/>
          </a:xfrm>
          <a:prstGeom prst="rect">
            <a:avLst/>
          </a:prstGeom>
        </p:spPr>
        <p:txBody>
          <a:bodyPr lIns="0" tIns="0" rIns="0" bIns="0" rtlCol="0" anchor="t">
            <a:spAutoFit/>
          </a:bodyPr>
          <a:lstStyle/>
          <a:p>
            <a:pPr algn="ctr">
              <a:lnSpc>
                <a:spcPts val="4598"/>
              </a:lnSpc>
              <a:spcBef>
                <a:spcPct val="0"/>
              </a:spcBef>
            </a:pPr>
            <a:r>
              <a:rPr lang="en-US" sz="3284" spc="-206">
                <a:solidFill>
                  <a:srgbClr val="000000"/>
                </a:solidFill>
                <a:latin typeface="Alata"/>
                <a:ea typeface="Alata"/>
                <a:cs typeface="Alata"/>
                <a:sym typeface="Alata"/>
              </a:rPr>
              <a:t>Run both backend and frontend servers locally.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609600" y="2363428"/>
            <a:ext cx="17068800" cy="6324600"/>
          </a:xfrm>
          <a:custGeom>
            <a:avLst/>
            <a:gdLst/>
            <a:ahLst/>
            <a:cxnLst/>
            <a:rect l="l" t="t" r="r" b="b"/>
            <a:pathLst>
              <a:path w="17068800" h="6324600">
                <a:moveTo>
                  <a:pt x="0" y="0"/>
                </a:moveTo>
                <a:lnTo>
                  <a:pt x="17068800" y="0"/>
                </a:lnTo>
                <a:lnTo>
                  <a:pt x="17068800" y="6324600"/>
                </a:lnTo>
                <a:lnTo>
                  <a:pt x="0" y="6324600"/>
                </a:lnTo>
                <a:lnTo>
                  <a:pt x="0" y="0"/>
                </a:lnTo>
                <a:close/>
              </a:path>
            </a:pathLst>
          </a:custGeom>
          <a:blipFill>
            <a:blip r:embed="rId3">
              <a:extLst>
                <a:ext uri="{96DAC541-7B7A-43D3-8B79-37D633B846F1}">
                  <asvg:svgBlip xmlns:asvg="http://schemas.microsoft.com/office/drawing/2016/SVG/main" r:embed="rId4"/>
                </a:ext>
              </a:extLst>
            </a:blip>
            <a:stretch>
              <a:fillRect t="-19653" b="-19653"/>
            </a:stretch>
          </a:blipFill>
        </p:spPr>
        <p:txBody>
          <a:bodyPr/>
          <a:lstStyle/>
          <a:p>
            <a:endParaRPr lang="en-US"/>
          </a:p>
        </p:txBody>
      </p:sp>
      <p:sp>
        <p:nvSpPr>
          <p:cNvPr id="5" name="TextBox 5"/>
          <p:cNvSpPr txBox="1"/>
          <p:nvPr/>
        </p:nvSpPr>
        <p:spPr>
          <a:xfrm>
            <a:off x="2057400" y="2913726"/>
            <a:ext cx="13163837" cy="1486210"/>
          </a:xfrm>
          <a:prstGeom prst="rect">
            <a:avLst/>
          </a:prstGeom>
        </p:spPr>
        <p:txBody>
          <a:bodyPr lIns="0" tIns="0" rIns="0" bIns="0" rtlCol="0" anchor="t">
            <a:spAutoFit/>
          </a:bodyPr>
          <a:lstStyle/>
          <a:p>
            <a:pPr algn="ctr">
              <a:lnSpc>
                <a:spcPts val="11499"/>
              </a:lnSpc>
            </a:pPr>
            <a:r>
              <a:rPr lang="en-US" sz="9999">
                <a:solidFill>
                  <a:srgbClr val="F54553"/>
                </a:solidFill>
                <a:latin typeface="Genty Sans"/>
                <a:ea typeface="Genty Sans"/>
                <a:cs typeface="Genty Sans"/>
                <a:sym typeface="Genty Sans"/>
              </a:rPr>
              <a:t>Conclusion</a:t>
            </a:r>
          </a:p>
        </p:txBody>
      </p:sp>
      <p:sp>
        <p:nvSpPr>
          <p:cNvPr id="6" name="TextBox 6"/>
          <p:cNvSpPr txBox="1"/>
          <p:nvPr/>
        </p:nvSpPr>
        <p:spPr>
          <a:xfrm>
            <a:off x="2435825" y="4667556"/>
            <a:ext cx="13886293" cy="3092196"/>
          </a:xfrm>
          <a:prstGeom prst="rect">
            <a:avLst/>
          </a:prstGeom>
        </p:spPr>
        <p:txBody>
          <a:bodyPr lIns="0" tIns="0" rIns="0" bIns="0" rtlCol="0" anchor="t">
            <a:spAutoFit/>
          </a:bodyPr>
          <a:lstStyle/>
          <a:p>
            <a:pPr algn="just">
              <a:lnSpc>
                <a:spcPts val="4872"/>
              </a:lnSpc>
            </a:pPr>
            <a:r>
              <a:rPr lang="en-US" sz="3600">
                <a:solidFill>
                  <a:srgbClr val="000000"/>
                </a:solidFill>
                <a:latin typeface="Calibri (MS)"/>
                <a:ea typeface="Calibri (MS)"/>
                <a:cs typeface="Calibri (MS)"/>
                <a:sym typeface="Calibri (MS)"/>
              </a:rPr>
              <a:t>Our project aims to develop a heart failure prediction model to enhance early diagnosis and medical decisions. In the first semester, we analyzed data and identified key risk factors. Next, we will train the model, build a user-friendly platform, and validate its performance. With further development, this system could make a real impact in healthcare.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0709" y="-391391"/>
            <a:ext cx="8974282" cy="12188473"/>
            <a:chOff x="0" y="0"/>
            <a:chExt cx="2363597" cy="3210133"/>
          </a:xfrm>
        </p:grpSpPr>
        <p:sp>
          <p:nvSpPr>
            <p:cNvPr id="3" name="Freeform 3"/>
            <p:cNvSpPr/>
            <p:nvPr/>
          </p:nvSpPr>
          <p:spPr>
            <a:xfrm>
              <a:off x="0" y="0"/>
              <a:ext cx="2363597" cy="3210133"/>
            </a:xfrm>
            <a:custGeom>
              <a:avLst/>
              <a:gdLst/>
              <a:ahLst/>
              <a:cxnLst/>
              <a:rect l="l" t="t" r="r" b="b"/>
              <a:pathLst>
                <a:path w="2363597" h="3210133">
                  <a:moveTo>
                    <a:pt x="18116" y="0"/>
                  </a:moveTo>
                  <a:lnTo>
                    <a:pt x="2345481" y="0"/>
                  </a:lnTo>
                  <a:cubicBezTo>
                    <a:pt x="2350285" y="0"/>
                    <a:pt x="2354893" y="1909"/>
                    <a:pt x="2358291" y="5306"/>
                  </a:cubicBezTo>
                  <a:cubicBezTo>
                    <a:pt x="2361688" y="8704"/>
                    <a:pt x="2363597" y="13312"/>
                    <a:pt x="2363597" y="18116"/>
                  </a:cubicBezTo>
                  <a:lnTo>
                    <a:pt x="2363597" y="3192017"/>
                  </a:lnTo>
                  <a:cubicBezTo>
                    <a:pt x="2363597" y="3196821"/>
                    <a:pt x="2361688" y="3201429"/>
                    <a:pt x="2358291" y="3204827"/>
                  </a:cubicBezTo>
                  <a:cubicBezTo>
                    <a:pt x="2354893" y="3208224"/>
                    <a:pt x="2350285" y="3210133"/>
                    <a:pt x="2345481" y="3210133"/>
                  </a:cubicBezTo>
                  <a:lnTo>
                    <a:pt x="18116" y="3210133"/>
                  </a:lnTo>
                  <a:cubicBezTo>
                    <a:pt x="13312" y="3210133"/>
                    <a:pt x="8704" y="3208224"/>
                    <a:pt x="5306" y="3204827"/>
                  </a:cubicBezTo>
                  <a:cubicBezTo>
                    <a:pt x="1909" y="3201429"/>
                    <a:pt x="0" y="3196821"/>
                    <a:pt x="0" y="3192017"/>
                  </a:cubicBezTo>
                  <a:lnTo>
                    <a:pt x="0" y="18116"/>
                  </a:lnTo>
                  <a:cubicBezTo>
                    <a:pt x="0" y="13312"/>
                    <a:pt x="1909" y="8704"/>
                    <a:pt x="5306" y="5306"/>
                  </a:cubicBezTo>
                  <a:cubicBezTo>
                    <a:pt x="8704" y="1909"/>
                    <a:pt x="13312" y="0"/>
                    <a:pt x="18116" y="0"/>
                  </a:cubicBezTo>
                  <a:close/>
                </a:path>
              </a:pathLst>
            </a:custGeom>
            <a:solidFill>
              <a:srgbClr val="FFFFFF"/>
            </a:solidFill>
          </p:spPr>
          <p:txBody>
            <a:bodyPr/>
            <a:lstStyle/>
            <a:p>
              <a:endParaRPr lang="en-US"/>
            </a:p>
          </p:txBody>
        </p:sp>
        <p:sp>
          <p:nvSpPr>
            <p:cNvPr id="4" name="TextBox 4"/>
            <p:cNvSpPr txBox="1"/>
            <p:nvPr/>
          </p:nvSpPr>
          <p:spPr>
            <a:xfrm>
              <a:off x="0" y="-57150"/>
              <a:ext cx="2363597" cy="3267283"/>
            </a:xfrm>
            <a:prstGeom prst="rect">
              <a:avLst/>
            </a:prstGeom>
          </p:spPr>
          <p:txBody>
            <a:bodyPr lIns="50800" tIns="50800" rIns="50800" bIns="50800" rtlCol="0" anchor="ctr"/>
            <a:lstStyle/>
            <a:p>
              <a:pPr algn="ctr">
                <a:lnSpc>
                  <a:spcPts val="3246"/>
                </a:lnSpc>
              </a:pPr>
              <a:endParaRPr/>
            </a:p>
          </p:txBody>
        </p:sp>
      </p:grpSp>
      <p:sp>
        <p:nvSpPr>
          <p:cNvPr id="5" name="Freeform 5"/>
          <p:cNvSpPr/>
          <p:nvPr/>
        </p:nvSpPr>
        <p:spPr>
          <a:xfrm>
            <a:off x="656916" y="3347735"/>
            <a:ext cx="7203593" cy="7297857"/>
          </a:xfrm>
          <a:custGeom>
            <a:avLst/>
            <a:gdLst/>
            <a:ahLst/>
            <a:cxnLst/>
            <a:rect l="l" t="t" r="r" b="b"/>
            <a:pathLst>
              <a:path w="7203593" h="7297857">
                <a:moveTo>
                  <a:pt x="0" y="0"/>
                </a:moveTo>
                <a:lnTo>
                  <a:pt x="7203593" y="0"/>
                </a:lnTo>
                <a:lnTo>
                  <a:pt x="7203593" y="7297857"/>
                </a:lnTo>
                <a:lnTo>
                  <a:pt x="0" y="7297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8378735" y="1315177"/>
            <a:ext cx="9295192" cy="8229600"/>
            <a:chOff x="0" y="0"/>
            <a:chExt cx="2448116" cy="2167467"/>
          </a:xfrm>
        </p:grpSpPr>
        <p:sp>
          <p:nvSpPr>
            <p:cNvPr id="7" name="Freeform 7"/>
            <p:cNvSpPr/>
            <p:nvPr/>
          </p:nvSpPr>
          <p:spPr>
            <a:xfrm>
              <a:off x="0" y="0"/>
              <a:ext cx="2448116" cy="2167467"/>
            </a:xfrm>
            <a:custGeom>
              <a:avLst/>
              <a:gdLst/>
              <a:ahLst/>
              <a:cxnLst/>
              <a:rect l="l" t="t" r="r" b="b"/>
              <a:pathLst>
                <a:path w="2448116" h="2167467">
                  <a:moveTo>
                    <a:pt x="37480" y="0"/>
                  </a:moveTo>
                  <a:lnTo>
                    <a:pt x="2410636" y="0"/>
                  </a:lnTo>
                  <a:cubicBezTo>
                    <a:pt x="2431336" y="0"/>
                    <a:pt x="2448116" y="16780"/>
                    <a:pt x="2448116" y="37480"/>
                  </a:cubicBezTo>
                  <a:lnTo>
                    <a:pt x="2448116" y="2129986"/>
                  </a:lnTo>
                  <a:cubicBezTo>
                    <a:pt x="2448116" y="2139927"/>
                    <a:pt x="2444167" y="2149460"/>
                    <a:pt x="2437139" y="2156489"/>
                  </a:cubicBezTo>
                  <a:cubicBezTo>
                    <a:pt x="2430110" y="2163518"/>
                    <a:pt x="2420576" y="2167467"/>
                    <a:pt x="2410636" y="2167467"/>
                  </a:cubicBezTo>
                  <a:lnTo>
                    <a:pt x="37480" y="2167467"/>
                  </a:lnTo>
                  <a:cubicBezTo>
                    <a:pt x="27540" y="2167467"/>
                    <a:pt x="18007" y="2163518"/>
                    <a:pt x="10978" y="2156489"/>
                  </a:cubicBezTo>
                  <a:cubicBezTo>
                    <a:pt x="3949" y="2149460"/>
                    <a:pt x="0" y="2139927"/>
                    <a:pt x="0" y="2129986"/>
                  </a:cubicBezTo>
                  <a:lnTo>
                    <a:pt x="0" y="37480"/>
                  </a:lnTo>
                  <a:cubicBezTo>
                    <a:pt x="0" y="27540"/>
                    <a:pt x="3949" y="18007"/>
                    <a:pt x="10978" y="10978"/>
                  </a:cubicBezTo>
                  <a:cubicBezTo>
                    <a:pt x="18007" y="3949"/>
                    <a:pt x="27540" y="0"/>
                    <a:pt x="37480" y="0"/>
                  </a:cubicBezTo>
                  <a:close/>
                </a:path>
              </a:pathLst>
            </a:custGeom>
            <a:solidFill>
              <a:srgbClr val="7CCFF8"/>
            </a:solidFill>
          </p:spPr>
          <p:txBody>
            <a:bodyPr/>
            <a:lstStyle/>
            <a:p>
              <a:endParaRPr lang="en-US"/>
            </a:p>
          </p:txBody>
        </p:sp>
        <p:sp>
          <p:nvSpPr>
            <p:cNvPr id="8" name="TextBox 8"/>
            <p:cNvSpPr txBox="1"/>
            <p:nvPr/>
          </p:nvSpPr>
          <p:spPr>
            <a:xfrm>
              <a:off x="0" y="-57150"/>
              <a:ext cx="2448116" cy="2224617"/>
            </a:xfrm>
            <a:prstGeom prst="rect">
              <a:avLst/>
            </a:prstGeom>
          </p:spPr>
          <p:txBody>
            <a:bodyPr lIns="50800" tIns="50800" rIns="50800" bIns="50800" rtlCol="0" anchor="ctr"/>
            <a:lstStyle/>
            <a:p>
              <a:pPr algn="ctr">
                <a:lnSpc>
                  <a:spcPts val="3246"/>
                </a:lnSpc>
              </a:pPr>
              <a:endParaRPr/>
            </a:p>
          </p:txBody>
        </p:sp>
      </p:grpSp>
      <p:grpSp>
        <p:nvGrpSpPr>
          <p:cNvPr id="9" name="Group 9"/>
          <p:cNvGrpSpPr/>
          <p:nvPr/>
        </p:nvGrpSpPr>
        <p:grpSpPr>
          <a:xfrm>
            <a:off x="15078659" y="1673611"/>
            <a:ext cx="364667" cy="3646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246"/>
                </a:lnSpc>
              </a:pPr>
              <a:endParaRPr/>
            </a:p>
          </p:txBody>
        </p:sp>
      </p:grpSp>
      <p:grpSp>
        <p:nvGrpSpPr>
          <p:cNvPr id="12" name="Group 12"/>
          <p:cNvGrpSpPr/>
          <p:nvPr/>
        </p:nvGrpSpPr>
        <p:grpSpPr>
          <a:xfrm>
            <a:off x="15667512" y="1673611"/>
            <a:ext cx="364667" cy="3646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marL="0" lvl="0" indent="0" algn="ctr">
                <a:lnSpc>
                  <a:spcPts val="3246"/>
                </a:lnSpc>
                <a:spcBef>
                  <a:spcPct val="0"/>
                </a:spcBef>
              </a:pPr>
              <a:endParaRPr/>
            </a:p>
          </p:txBody>
        </p:sp>
      </p:grpSp>
      <p:grpSp>
        <p:nvGrpSpPr>
          <p:cNvPr id="15" name="Group 15"/>
          <p:cNvGrpSpPr/>
          <p:nvPr/>
        </p:nvGrpSpPr>
        <p:grpSpPr>
          <a:xfrm>
            <a:off x="16256365" y="1673611"/>
            <a:ext cx="364667" cy="36466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3246"/>
                </a:lnSpc>
                <a:spcBef>
                  <a:spcPct val="0"/>
                </a:spcBef>
              </a:pPr>
              <a:endParaRPr/>
            </a:p>
          </p:txBody>
        </p:sp>
      </p:grpSp>
      <p:sp>
        <p:nvSpPr>
          <p:cNvPr id="18" name="Freeform 18"/>
          <p:cNvSpPr/>
          <p:nvPr/>
        </p:nvSpPr>
        <p:spPr>
          <a:xfrm>
            <a:off x="9144000" y="2528542"/>
            <a:ext cx="702377" cy="544928"/>
          </a:xfrm>
          <a:custGeom>
            <a:avLst/>
            <a:gdLst/>
            <a:ahLst/>
            <a:cxnLst/>
            <a:rect l="l" t="t" r="r" b="b"/>
            <a:pathLst>
              <a:path w="702377" h="544928">
                <a:moveTo>
                  <a:pt x="0" y="0"/>
                </a:moveTo>
                <a:lnTo>
                  <a:pt x="702377" y="0"/>
                </a:lnTo>
                <a:lnTo>
                  <a:pt x="702377" y="544927"/>
                </a:lnTo>
                <a:lnTo>
                  <a:pt x="0" y="544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10633948" y="2558809"/>
            <a:ext cx="6625352" cy="1029239"/>
          </a:xfrm>
          <a:prstGeom prst="rect">
            <a:avLst/>
          </a:prstGeom>
        </p:spPr>
        <p:txBody>
          <a:bodyPr lIns="0" tIns="0" rIns="0" bIns="0" rtlCol="0" anchor="t">
            <a:spAutoFit/>
          </a:bodyPr>
          <a:lstStyle/>
          <a:p>
            <a:pPr marL="0" lvl="0" indent="0" algn="l">
              <a:lnSpc>
                <a:spcPts val="3909"/>
              </a:lnSpc>
              <a:spcBef>
                <a:spcPct val="0"/>
              </a:spcBef>
            </a:pPr>
            <a:r>
              <a:rPr lang="en-US" sz="3948">
                <a:solidFill>
                  <a:srgbClr val="000000"/>
                </a:solidFill>
                <a:latin typeface="Lato"/>
                <a:ea typeface="Lato"/>
                <a:cs typeface="Lato"/>
                <a:sym typeface="Lato"/>
              </a:rPr>
              <a:t>re</a:t>
            </a:r>
            <a:r>
              <a:rPr lang="en-US" sz="3948" u="none" strike="noStrike">
                <a:solidFill>
                  <a:srgbClr val="000000"/>
                </a:solidFill>
                <a:latin typeface="Lato"/>
                <a:ea typeface="Lato"/>
                <a:cs typeface="Lato"/>
                <a:sym typeface="Lato"/>
              </a:rPr>
              <a:t>al-time ECG signal processing </a:t>
            </a:r>
          </a:p>
        </p:txBody>
      </p:sp>
      <p:sp>
        <p:nvSpPr>
          <p:cNvPr id="20" name="TextBox 20"/>
          <p:cNvSpPr txBox="1"/>
          <p:nvPr/>
        </p:nvSpPr>
        <p:spPr>
          <a:xfrm>
            <a:off x="10434192" y="4108579"/>
            <a:ext cx="6625352" cy="533939"/>
          </a:xfrm>
          <a:prstGeom prst="rect">
            <a:avLst/>
          </a:prstGeom>
        </p:spPr>
        <p:txBody>
          <a:bodyPr lIns="0" tIns="0" rIns="0" bIns="0" rtlCol="0" anchor="t">
            <a:spAutoFit/>
          </a:bodyPr>
          <a:lstStyle/>
          <a:p>
            <a:pPr marL="0" lvl="0" indent="0" algn="l">
              <a:lnSpc>
                <a:spcPts val="3909"/>
              </a:lnSpc>
              <a:spcBef>
                <a:spcPct val="0"/>
              </a:spcBef>
            </a:pPr>
            <a:r>
              <a:rPr lang="en-US" sz="3948">
                <a:solidFill>
                  <a:srgbClr val="000000"/>
                </a:solidFill>
                <a:latin typeface="Lato"/>
                <a:ea typeface="Lato"/>
                <a:cs typeface="Lato"/>
                <a:sym typeface="Lato"/>
              </a:rPr>
              <a:t> custom SQL database</a:t>
            </a:r>
          </a:p>
        </p:txBody>
      </p:sp>
      <p:sp>
        <p:nvSpPr>
          <p:cNvPr id="21" name="TextBox 21"/>
          <p:cNvSpPr txBox="1"/>
          <p:nvPr/>
        </p:nvSpPr>
        <p:spPr>
          <a:xfrm>
            <a:off x="10633948" y="5129670"/>
            <a:ext cx="6625352" cy="533939"/>
          </a:xfrm>
          <a:prstGeom prst="rect">
            <a:avLst/>
          </a:prstGeom>
        </p:spPr>
        <p:txBody>
          <a:bodyPr lIns="0" tIns="0" rIns="0" bIns="0" rtlCol="0" anchor="t">
            <a:spAutoFit/>
          </a:bodyPr>
          <a:lstStyle/>
          <a:p>
            <a:pPr marL="0" lvl="0" indent="0" algn="l">
              <a:lnSpc>
                <a:spcPts val="3909"/>
              </a:lnSpc>
              <a:spcBef>
                <a:spcPct val="0"/>
              </a:spcBef>
            </a:pPr>
            <a:r>
              <a:rPr lang="en-US" sz="3948">
                <a:solidFill>
                  <a:srgbClr val="000000"/>
                </a:solidFill>
                <a:latin typeface="Lato"/>
                <a:ea typeface="Lato"/>
                <a:cs typeface="Lato"/>
                <a:sym typeface="Lato"/>
              </a:rPr>
              <a:t>Enhancing the chatbot</a:t>
            </a:r>
          </a:p>
        </p:txBody>
      </p:sp>
      <p:sp>
        <p:nvSpPr>
          <p:cNvPr id="22" name="TextBox 22"/>
          <p:cNvSpPr txBox="1"/>
          <p:nvPr/>
        </p:nvSpPr>
        <p:spPr>
          <a:xfrm>
            <a:off x="10633948" y="6229844"/>
            <a:ext cx="6625352" cy="1029239"/>
          </a:xfrm>
          <a:prstGeom prst="rect">
            <a:avLst/>
          </a:prstGeom>
        </p:spPr>
        <p:txBody>
          <a:bodyPr lIns="0" tIns="0" rIns="0" bIns="0" rtlCol="0" anchor="t">
            <a:spAutoFit/>
          </a:bodyPr>
          <a:lstStyle/>
          <a:p>
            <a:pPr marL="0" lvl="0" indent="0" algn="l">
              <a:lnSpc>
                <a:spcPts val="3909"/>
              </a:lnSpc>
              <a:spcBef>
                <a:spcPct val="0"/>
              </a:spcBef>
            </a:pPr>
            <a:r>
              <a:rPr lang="en-US" sz="3948">
                <a:solidFill>
                  <a:srgbClr val="000000"/>
                </a:solidFill>
                <a:latin typeface="Lato"/>
                <a:ea typeface="Lato"/>
                <a:cs typeface="Lato"/>
                <a:sym typeface="Lato"/>
              </a:rPr>
              <a:t>Deploying the system to the cloud</a:t>
            </a:r>
          </a:p>
        </p:txBody>
      </p:sp>
      <p:sp>
        <p:nvSpPr>
          <p:cNvPr id="23" name="TextBox 23"/>
          <p:cNvSpPr txBox="1"/>
          <p:nvPr/>
        </p:nvSpPr>
        <p:spPr>
          <a:xfrm>
            <a:off x="10633948" y="7744857"/>
            <a:ext cx="6625352" cy="1029239"/>
          </a:xfrm>
          <a:prstGeom prst="rect">
            <a:avLst/>
          </a:prstGeom>
        </p:spPr>
        <p:txBody>
          <a:bodyPr lIns="0" tIns="0" rIns="0" bIns="0" rtlCol="0" anchor="t">
            <a:spAutoFit/>
          </a:bodyPr>
          <a:lstStyle/>
          <a:p>
            <a:pPr marL="0" lvl="0" indent="0" algn="l">
              <a:lnSpc>
                <a:spcPts val="3909"/>
              </a:lnSpc>
              <a:spcBef>
                <a:spcPct val="0"/>
              </a:spcBef>
            </a:pPr>
            <a:r>
              <a:rPr lang="en-US" sz="3948">
                <a:solidFill>
                  <a:srgbClr val="000000"/>
                </a:solidFill>
                <a:latin typeface="Lato"/>
                <a:ea typeface="Lato"/>
                <a:cs typeface="Lato"/>
                <a:sym typeface="Lato"/>
              </a:rPr>
              <a:t>Adding multi-language support</a:t>
            </a:r>
          </a:p>
        </p:txBody>
      </p:sp>
      <p:sp>
        <p:nvSpPr>
          <p:cNvPr id="24" name="TextBox 24"/>
          <p:cNvSpPr txBox="1"/>
          <p:nvPr/>
        </p:nvSpPr>
        <p:spPr>
          <a:xfrm>
            <a:off x="96354" y="1357669"/>
            <a:ext cx="8006463" cy="1443337"/>
          </a:xfrm>
          <a:prstGeom prst="rect">
            <a:avLst/>
          </a:prstGeom>
        </p:spPr>
        <p:txBody>
          <a:bodyPr lIns="0" tIns="0" rIns="0" bIns="0" rtlCol="0" anchor="t">
            <a:spAutoFit/>
          </a:bodyPr>
          <a:lstStyle/>
          <a:p>
            <a:pPr algn="ctr">
              <a:lnSpc>
                <a:spcPts val="11796"/>
              </a:lnSpc>
              <a:spcBef>
                <a:spcPct val="0"/>
              </a:spcBef>
            </a:pPr>
            <a:r>
              <a:rPr lang="en-US" sz="8425" b="1" spc="-446">
                <a:solidFill>
                  <a:srgbClr val="38B6FF"/>
                </a:solidFill>
                <a:latin typeface="Lato Heavy"/>
                <a:ea typeface="Lato Heavy"/>
                <a:cs typeface="Lato Heavy"/>
                <a:sym typeface="Lato Heavy"/>
              </a:rPr>
              <a:t>FUTURE WORK</a:t>
            </a:r>
          </a:p>
        </p:txBody>
      </p:sp>
      <p:sp>
        <p:nvSpPr>
          <p:cNvPr id="25" name="Freeform 25"/>
          <p:cNvSpPr/>
          <p:nvPr/>
        </p:nvSpPr>
        <p:spPr>
          <a:xfrm>
            <a:off x="9144000" y="3843028"/>
            <a:ext cx="702377" cy="544928"/>
          </a:xfrm>
          <a:custGeom>
            <a:avLst/>
            <a:gdLst/>
            <a:ahLst/>
            <a:cxnLst/>
            <a:rect l="l" t="t" r="r" b="b"/>
            <a:pathLst>
              <a:path w="702377" h="544928">
                <a:moveTo>
                  <a:pt x="0" y="0"/>
                </a:moveTo>
                <a:lnTo>
                  <a:pt x="702377" y="0"/>
                </a:lnTo>
                <a:lnTo>
                  <a:pt x="702377" y="544927"/>
                </a:lnTo>
                <a:lnTo>
                  <a:pt x="0" y="544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a:off x="9144000" y="5157513"/>
            <a:ext cx="702377" cy="544928"/>
          </a:xfrm>
          <a:custGeom>
            <a:avLst/>
            <a:gdLst/>
            <a:ahLst/>
            <a:cxnLst/>
            <a:rect l="l" t="t" r="r" b="b"/>
            <a:pathLst>
              <a:path w="702377" h="544928">
                <a:moveTo>
                  <a:pt x="0" y="0"/>
                </a:moveTo>
                <a:lnTo>
                  <a:pt x="702377" y="0"/>
                </a:lnTo>
                <a:lnTo>
                  <a:pt x="702377" y="544928"/>
                </a:lnTo>
                <a:lnTo>
                  <a:pt x="0" y="544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9144000" y="6471999"/>
            <a:ext cx="702377" cy="544928"/>
          </a:xfrm>
          <a:custGeom>
            <a:avLst/>
            <a:gdLst/>
            <a:ahLst/>
            <a:cxnLst/>
            <a:rect l="l" t="t" r="r" b="b"/>
            <a:pathLst>
              <a:path w="702377" h="544928">
                <a:moveTo>
                  <a:pt x="0" y="0"/>
                </a:moveTo>
                <a:lnTo>
                  <a:pt x="702377" y="0"/>
                </a:lnTo>
                <a:lnTo>
                  <a:pt x="702377" y="544928"/>
                </a:lnTo>
                <a:lnTo>
                  <a:pt x="0" y="544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9144000" y="7786485"/>
            <a:ext cx="702377" cy="544928"/>
          </a:xfrm>
          <a:custGeom>
            <a:avLst/>
            <a:gdLst/>
            <a:ahLst/>
            <a:cxnLst/>
            <a:rect l="l" t="t" r="r" b="b"/>
            <a:pathLst>
              <a:path w="702377" h="544928">
                <a:moveTo>
                  <a:pt x="0" y="0"/>
                </a:moveTo>
                <a:lnTo>
                  <a:pt x="702377" y="0"/>
                </a:lnTo>
                <a:lnTo>
                  <a:pt x="702377" y="544928"/>
                </a:lnTo>
                <a:lnTo>
                  <a:pt x="0" y="544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411819" y="2580512"/>
            <a:ext cx="13464363" cy="2562987"/>
          </a:xfrm>
          <a:prstGeom prst="rect">
            <a:avLst/>
          </a:prstGeom>
        </p:spPr>
        <p:txBody>
          <a:bodyPr lIns="0" tIns="0" rIns="0" bIns="0" rtlCol="0" anchor="t">
            <a:spAutoFit/>
          </a:bodyPr>
          <a:lstStyle/>
          <a:p>
            <a:pPr algn="ctr">
              <a:lnSpc>
                <a:spcPts val="20958"/>
              </a:lnSpc>
            </a:pPr>
            <a:r>
              <a:rPr lang="en-US" sz="14970">
                <a:solidFill>
                  <a:srgbClr val="000000"/>
                </a:solidFill>
                <a:latin typeface="Blueberry"/>
                <a:ea typeface="Blueberry"/>
                <a:cs typeface="Blueberry"/>
                <a:sym typeface="Blueberry"/>
              </a:rPr>
              <a:t>References</a:t>
            </a:r>
          </a:p>
        </p:txBody>
      </p:sp>
      <p:sp>
        <p:nvSpPr>
          <p:cNvPr id="6" name="Freeform 6"/>
          <p:cNvSpPr/>
          <p:nvPr/>
        </p:nvSpPr>
        <p:spPr>
          <a:xfrm rot="1070878">
            <a:off x="5914842" y="4922822"/>
            <a:ext cx="6458317" cy="2982568"/>
          </a:xfrm>
          <a:custGeom>
            <a:avLst/>
            <a:gdLst/>
            <a:ahLst/>
            <a:cxnLst/>
            <a:rect l="l" t="t" r="r" b="b"/>
            <a:pathLst>
              <a:path w="6458317" h="2982568">
                <a:moveTo>
                  <a:pt x="0" y="0"/>
                </a:moveTo>
                <a:lnTo>
                  <a:pt x="6458317" y="0"/>
                </a:lnTo>
                <a:lnTo>
                  <a:pt x="6458317" y="2982568"/>
                </a:lnTo>
                <a:lnTo>
                  <a:pt x="0" y="2982568"/>
                </a:lnTo>
                <a:lnTo>
                  <a:pt x="0" y="0"/>
                </a:lnTo>
                <a:close/>
              </a:path>
            </a:pathLst>
          </a:custGeom>
          <a:blipFill>
            <a:blip r:embed="rId5">
              <a:extLst>
                <a:ext uri="{96DAC541-7B7A-43D3-8B79-37D633B846F1}">
                  <asvg:svgBlip xmlns:asvg="http://schemas.microsoft.com/office/drawing/2016/SVG/main" r:embed="rId6"/>
                </a:ext>
              </a:extLst>
            </a:blip>
            <a:stretch>
              <a:fillRect t="-227" b="-227"/>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32547" y="5148262"/>
            <a:ext cx="13342453"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2015124" y="3680141"/>
            <a:ext cx="13342453"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2015124" y="1445341"/>
            <a:ext cx="14202066"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2015124" y="3971192"/>
            <a:ext cx="6030375" cy="772795"/>
          </a:xfrm>
          <a:prstGeom prst="rect">
            <a:avLst/>
          </a:prstGeom>
        </p:spPr>
        <p:txBody>
          <a:bodyPr lIns="0" tIns="0" rIns="0" bIns="0" rtlCol="0" anchor="t">
            <a:spAutoFit/>
          </a:bodyPr>
          <a:lstStyle/>
          <a:p>
            <a:pPr algn="l">
              <a:lnSpc>
                <a:spcPts val="3079"/>
              </a:lnSpc>
            </a:pPr>
            <a:r>
              <a:rPr lang="en-US" sz="2199" b="1" spc="219">
                <a:solidFill>
                  <a:srgbClr val="444440"/>
                </a:solidFill>
                <a:latin typeface="Glacial Indifference Bold"/>
                <a:ea typeface="Glacial Indifference Bold"/>
                <a:cs typeface="Glacial Indifference Bold"/>
                <a:sym typeface="Glacial Indifference Bold"/>
              </a:rPr>
              <a:t>SCIKIT-LEARN DOCUMENTATION – MACHINE LEARNING IN PYTHON</a:t>
            </a:r>
          </a:p>
        </p:txBody>
      </p:sp>
      <p:sp>
        <p:nvSpPr>
          <p:cNvPr id="6" name="TextBox 6"/>
          <p:cNvSpPr txBox="1"/>
          <p:nvPr/>
        </p:nvSpPr>
        <p:spPr>
          <a:xfrm>
            <a:off x="2236351" y="1887386"/>
            <a:ext cx="6195531" cy="772875"/>
          </a:xfrm>
          <a:prstGeom prst="rect">
            <a:avLst/>
          </a:prstGeom>
        </p:spPr>
        <p:txBody>
          <a:bodyPr lIns="0" tIns="0" rIns="0" bIns="0" rtlCol="0" anchor="t">
            <a:spAutoFit/>
          </a:bodyPr>
          <a:lstStyle/>
          <a:p>
            <a:pPr algn="l">
              <a:lnSpc>
                <a:spcPts val="3075"/>
              </a:lnSpc>
            </a:pPr>
            <a:r>
              <a:rPr lang="en-US" sz="2196" b="1" spc="219">
                <a:solidFill>
                  <a:srgbClr val="444440"/>
                </a:solidFill>
                <a:latin typeface="Glacial Indifference Bold"/>
                <a:ea typeface="Glacial Indifference Bold"/>
                <a:cs typeface="Glacial Indifference Bold"/>
                <a:sym typeface="Glacial Indifference Bold"/>
              </a:rPr>
              <a:t>KAGGLE – PERSONAL KEY INDICATORS OF HEART DISEASE DATASET</a:t>
            </a:r>
          </a:p>
        </p:txBody>
      </p:sp>
      <p:sp>
        <p:nvSpPr>
          <p:cNvPr id="7" name="TextBox 7"/>
          <p:cNvSpPr txBox="1"/>
          <p:nvPr/>
        </p:nvSpPr>
        <p:spPr>
          <a:xfrm>
            <a:off x="7962922" y="4084953"/>
            <a:ext cx="8373967" cy="376404"/>
          </a:xfrm>
          <a:prstGeom prst="rect">
            <a:avLst/>
          </a:prstGeom>
        </p:spPr>
        <p:txBody>
          <a:bodyPr lIns="0" tIns="0" rIns="0" bIns="0" rtlCol="0" anchor="t">
            <a:spAutoFit/>
          </a:bodyPr>
          <a:lstStyle/>
          <a:p>
            <a:pPr algn="l">
              <a:lnSpc>
                <a:spcPts val="3144"/>
              </a:lnSpc>
            </a:pPr>
            <a:r>
              <a:rPr lang="en-US" sz="1965" u="sng" spc="98">
                <a:solidFill>
                  <a:srgbClr val="0041D1"/>
                </a:solidFill>
                <a:latin typeface="Hero"/>
                <a:ea typeface="Hero"/>
                <a:cs typeface="Hero"/>
                <a:sym typeface="Hero"/>
                <a:hlinkClick r:id="rId2" tooltip="https://scikit-learn.org"/>
              </a:rPr>
              <a:t>https://scikit-learn.org/</a:t>
            </a:r>
          </a:p>
        </p:txBody>
      </p:sp>
      <p:sp>
        <p:nvSpPr>
          <p:cNvPr id="8" name="TextBox 8"/>
          <p:cNvSpPr txBox="1"/>
          <p:nvPr/>
        </p:nvSpPr>
        <p:spPr>
          <a:xfrm>
            <a:off x="7843224" y="2508400"/>
            <a:ext cx="8373967" cy="766929"/>
          </a:xfrm>
          <a:prstGeom prst="rect">
            <a:avLst/>
          </a:prstGeom>
        </p:spPr>
        <p:txBody>
          <a:bodyPr lIns="0" tIns="0" rIns="0" bIns="0" rtlCol="0" anchor="t">
            <a:spAutoFit/>
          </a:bodyPr>
          <a:lstStyle/>
          <a:p>
            <a:pPr algn="l">
              <a:lnSpc>
                <a:spcPts val="3144"/>
              </a:lnSpc>
            </a:pPr>
            <a:r>
              <a:rPr lang="en-US" sz="1965" u="sng" spc="98">
                <a:solidFill>
                  <a:srgbClr val="006EE4"/>
                </a:solidFill>
                <a:latin typeface="Hero"/>
                <a:ea typeface="Hero"/>
                <a:cs typeface="Hero"/>
                <a:sym typeface="Hero"/>
                <a:hlinkClick r:id="rId3" tooltip="https://www.kaggle.com/datasets/kamilpytlak/personal-key-indicators-of-heart-disease"/>
              </a:rPr>
              <a:t>https://www.kaggle.com/datasets/kamilpytlak/personal-key-indicators-of-heart-disease</a:t>
            </a:r>
          </a:p>
        </p:txBody>
      </p:sp>
      <p:sp>
        <p:nvSpPr>
          <p:cNvPr id="9" name="TextBox 9"/>
          <p:cNvSpPr txBox="1"/>
          <p:nvPr/>
        </p:nvSpPr>
        <p:spPr>
          <a:xfrm>
            <a:off x="2236351" y="101593"/>
            <a:ext cx="13342453" cy="854077"/>
          </a:xfrm>
          <a:prstGeom prst="rect">
            <a:avLst/>
          </a:prstGeom>
        </p:spPr>
        <p:txBody>
          <a:bodyPr lIns="0" tIns="0" rIns="0" bIns="0" rtlCol="0" anchor="t">
            <a:spAutoFit/>
          </a:bodyPr>
          <a:lstStyle/>
          <a:p>
            <a:pPr algn="ctr">
              <a:lnSpc>
                <a:spcPts val="6999"/>
              </a:lnSpc>
            </a:pPr>
            <a:r>
              <a:rPr lang="en-US" sz="4999" b="1" spc="499">
                <a:solidFill>
                  <a:srgbClr val="006EE4"/>
                </a:solidFill>
                <a:latin typeface="Glacial Indifference Bold"/>
                <a:ea typeface="Glacial Indifference Bold"/>
                <a:cs typeface="Glacial Indifference Bold"/>
                <a:sym typeface="Glacial Indifference Bold"/>
              </a:rPr>
              <a:t>REFERENCES</a:t>
            </a:r>
          </a:p>
        </p:txBody>
      </p:sp>
      <p:sp>
        <p:nvSpPr>
          <p:cNvPr id="10" name="TextBox 10"/>
          <p:cNvSpPr txBox="1"/>
          <p:nvPr/>
        </p:nvSpPr>
        <p:spPr>
          <a:xfrm>
            <a:off x="1932547" y="5456332"/>
            <a:ext cx="6030375" cy="1163320"/>
          </a:xfrm>
          <a:prstGeom prst="rect">
            <a:avLst/>
          </a:prstGeom>
        </p:spPr>
        <p:txBody>
          <a:bodyPr lIns="0" tIns="0" rIns="0" bIns="0" rtlCol="0" anchor="t">
            <a:spAutoFit/>
          </a:bodyPr>
          <a:lstStyle/>
          <a:p>
            <a:pPr algn="l">
              <a:lnSpc>
                <a:spcPts val="3079"/>
              </a:lnSpc>
            </a:pPr>
            <a:r>
              <a:rPr lang="en-US" sz="2199" b="1" spc="219">
                <a:solidFill>
                  <a:srgbClr val="444440"/>
                </a:solidFill>
                <a:latin typeface="Glacial Indifference Bold"/>
                <a:ea typeface="Glacial Indifference Bold"/>
                <a:cs typeface="Glacial Indifference Bold"/>
                <a:sym typeface="Glacial Indifference Bold"/>
              </a:rPr>
              <a:t>SCIKIT-LEARN DOCUMENTATION – MACHINE LEARNING IN PYTHON</a:t>
            </a:r>
          </a:p>
          <a:p>
            <a:pPr algn="l">
              <a:lnSpc>
                <a:spcPts val="3079"/>
              </a:lnSpc>
            </a:pPr>
            <a:endParaRPr lang="en-US" sz="2199" b="1" spc="219">
              <a:solidFill>
                <a:srgbClr val="444440"/>
              </a:solidFill>
              <a:latin typeface="Glacial Indifference Bold"/>
              <a:ea typeface="Glacial Indifference Bold"/>
              <a:cs typeface="Glacial Indifference Bold"/>
              <a:sym typeface="Glacial Indifference Bold"/>
            </a:endParaRPr>
          </a:p>
        </p:txBody>
      </p:sp>
      <p:sp>
        <p:nvSpPr>
          <p:cNvPr id="11" name="TextBox 11"/>
          <p:cNvSpPr txBox="1"/>
          <p:nvPr/>
        </p:nvSpPr>
        <p:spPr>
          <a:xfrm>
            <a:off x="8045499" y="5685401"/>
            <a:ext cx="8373967" cy="376404"/>
          </a:xfrm>
          <a:prstGeom prst="rect">
            <a:avLst/>
          </a:prstGeom>
        </p:spPr>
        <p:txBody>
          <a:bodyPr lIns="0" tIns="0" rIns="0" bIns="0" rtlCol="0" anchor="t">
            <a:spAutoFit/>
          </a:bodyPr>
          <a:lstStyle/>
          <a:p>
            <a:pPr algn="l">
              <a:lnSpc>
                <a:spcPts val="3144"/>
              </a:lnSpc>
            </a:pPr>
            <a:r>
              <a:rPr lang="en-US" sz="1965" u="sng" spc="98">
                <a:solidFill>
                  <a:srgbClr val="0041D1"/>
                </a:solidFill>
                <a:latin typeface="Hero"/>
                <a:ea typeface="Hero"/>
                <a:cs typeface="Hero"/>
                <a:sym typeface="Hero"/>
                <a:hlinkClick r:id="rId4" tooltip="https://flask.palletsprojects.com"/>
              </a:rPr>
              <a:t>https://flask.palletsprojects.com/en/stable/</a:t>
            </a:r>
          </a:p>
        </p:txBody>
      </p:sp>
      <p:sp>
        <p:nvSpPr>
          <p:cNvPr id="12" name="AutoShape 12"/>
          <p:cNvSpPr/>
          <p:nvPr/>
        </p:nvSpPr>
        <p:spPr>
          <a:xfrm>
            <a:off x="1932547" y="6633939"/>
            <a:ext cx="13342453"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932547" y="7019702"/>
            <a:ext cx="6030375" cy="772795"/>
          </a:xfrm>
          <a:prstGeom prst="rect">
            <a:avLst/>
          </a:prstGeom>
        </p:spPr>
        <p:txBody>
          <a:bodyPr lIns="0" tIns="0" rIns="0" bIns="0" rtlCol="0" anchor="t">
            <a:spAutoFit/>
          </a:bodyPr>
          <a:lstStyle/>
          <a:p>
            <a:pPr algn="l">
              <a:lnSpc>
                <a:spcPts val="3079"/>
              </a:lnSpc>
            </a:pPr>
            <a:r>
              <a:rPr lang="en-US" sz="2199" b="1" spc="219">
                <a:solidFill>
                  <a:srgbClr val="444440"/>
                </a:solidFill>
                <a:latin typeface="Glacial Indifference Bold"/>
                <a:ea typeface="Glacial Indifference Bold"/>
                <a:cs typeface="Glacial Indifference Bold"/>
                <a:sym typeface="Glacial Indifference Bold"/>
              </a:rPr>
              <a:t>SUPABASE – OPEN SOURCE FIREBASE ALTERNATIVE</a:t>
            </a:r>
          </a:p>
        </p:txBody>
      </p:sp>
      <p:sp>
        <p:nvSpPr>
          <p:cNvPr id="14" name="TextBox 14"/>
          <p:cNvSpPr txBox="1"/>
          <p:nvPr/>
        </p:nvSpPr>
        <p:spPr>
          <a:xfrm>
            <a:off x="8244604" y="7095902"/>
            <a:ext cx="8373967" cy="376404"/>
          </a:xfrm>
          <a:prstGeom prst="rect">
            <a:avLst/>
          </a:prstGeom>
        </p:spPr>
        <p:txBody>
          <a:bodyPr lIns="0" tIns="0" rIns="0" bIns="0" rtlCol="0" anchor="t">
            <a:spAutoFit/>
          </a:bodyPr>
          <a:lstStyle/>
          <a:p>
            <a:pPr algn="l">
              <a:lnSpc>
                <a:spcPts val="3144"/>
              </a:lnSpc>
            </a:pPr>
            <a:r>
              <a:rPr lang="en-US" sz="1965" u="sng" spc="98">
                <a:solidFill>
                  <a:srgbClr val="0041D1"/>
                </a:solidFill>
                <a:latin typeface="Hero"/>
                <a:ea typeface="Hero"/>
                <a:cs typeface="Hero"/>
                <a:sym typeface="Hero"/>
                <a:hlinkClick r:id="rId5" tooltip="https://supabase.com"/>
              </a:rPr>
              <a:t>https://scikit-learn.org/</a:t>
            </a:r>
          </a:p>
        </p:txBody>
      </p:sp>
      <p:sp>
        <p:nvSpPr>
          <p:cNvPr id="15" name="AutoShape 15"/>
          <p:cNvSpPr/>
          <p:nvPr/>
        </p:nvSpPr>
        <p:spPr>
          <a:xfrm>
            <a:off x="1932547" y="8118728"/>
            <a:ext cx="13342453"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1932547" y="8397334"/>
            <a:ext cx="6030375" cy="772795"/>
          </a:xfrm>
          <a:prstGeom prst="rect">
            <a:avLst/>
          </a:prstGeom>
        </p:spPr>
        <p:txBody>
          <a:bodyPr lIns="0" tIns="0" rIns="0" bIns="0" rtlCol="0" anchor="t">
            <a:spAutoFit/>
          </a:bodyPr>
          <a:lstStyle/>
          <a:p>
            <a:pPr algn="l">
              <a:lnSpc>
                <a:spcPts val="3079"/>
              </a:lnSpc>
            </a:pPr>
            <a:r>
              <a:rPr lang="en-US" sz="2199" b="1" spc="219">
                <a:solidFill>
                  <a:srgbClr val="444440"/>
                </a:solidFill>
                <a:latin typeface="Glacial Indifference Bold"/>
                <a:ea typeface="Glacial Indifference Bold"/>
                <a:cs typeface="Glacial Indifference Bold"/>
                <a:sym typeface="Glacial Indifference Bold"/>
              </a:rPr>
              <a:t>REACT.JS OFFICIAL DOCUMENTATION – JAVASCRIPT LIBRARY FOR UI</a:t>
            </a:r>
          </a:p>
        </p:txBody>
      </p:sp>
      <p:sp>
        <p:nvSpPr>
          <p:cNvPr id="17" name="TextBox 17"/>
          <p:cNvSpPr txBox="1"/>
          <p:nvPr/>
        </p:nvSpPr>
        <p:spPr>
          <a:xfrm>
            <a:off x="8244604" y="8625934"/>
            <a:ext cx="8373967" cy="376404"/>
          </a:xfrm>
          <a:prstGeom prst="rect">
            <a:avLst/>
          </a:prstGeom>
        </p:spPr>
        <p:txBody>
          <a:bodyPr lIns="0" tIns="0" rIns="0" bIns="0" rtlCol="0" anchor="t">
            <a:spAutoFit/>
          </a:bodyPr>
          <a:lstStyle/>
          <a:p>
            <a:pPr algn="l">
              <a:lnSpc>
                <a:spcPts val="3144"/>
              </a:lnSpc>
            </a:pPr>
            <a:r>
              <a:rPr lang="en-US" sz="1965" u="sng" spc="98">
                <a:solidFill>
                  <a:srgbClr val="0041D1"/>
                </a:solidFill>
                <a:latin typeface="Hero"/>
                <a:ea typeface="Hero"/>
                <a:cs typeface="Hero"/>
                <a:sym typeface="Hero"/>
                <a:hlinkClick r:id="rId6" tooltip="https://reactjs.org"/>
              </a:rPr>
              <a:t>https://reactjs.org/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411818" y="2596662"/>
            <a:ext cx="13464363" cy="3134476"/>
          </a:xfrm>
          <a:prstGeom prst="rect">
            <a:avLst/>
          </a:prstGeom>
        </p:spPr>
        <p:txBody>
          <a:bodyPr lIns="0" tIns="0" rIns="0" bIns="0" rtlCol="0" anchor="t">
            <a:spAutoFit/>
          </a:bodyPr>
          <a:lstStyle/>
          <a:p>
            <a:pPr algn="ctr">
              <a:lnSpc>
                <a:spcPts val="20958"/>
              </a:lnSpc>
            </a:pPr>
            <a:r>
              <a:rPr lang="en-US" sz="14970">
                <a:solidFill>
                  <a:srgbClr val="000000"/>
                </a:solidFill>
                <a:latin typeface="Blueberry"/>
                <a:ea typeface="Blueberry"/>
                <a:cs typeface="Blueberry"/>
                <a:sym typeface="Blueberry"/>
              </a:rPr>
              <a:t>introduction</a:t>
            </a:r>
          </a:p>
        </p:txBody>
      </p:sp>
      <p:sp>
        <p:nvSpPr>
          <p:cNvPr id="6" name="Freeform 6"/>
          <p:cNvSpPr/>
          <p:nvPr/>
        </p:nvSpPr>
        <p:spPr>
          <a:xfrm rot="1070878">
            <a:off x="5914842" y="5357790"/>
            <a:ext cx="6458317" cy="2982568"/>
          </a:xfrm>
          <a:custGeom>
            <a:avLst/>
            <a:gdLst/>
            <a:ahLst/>
            <a:cxnLst/>
            <a:rect l="l" t="t" r="r" b="b"/>
            <a:pathLst>
              <a:path w="6458317" h="2982568">
                <a:moveTo>
                  <a:pt x="0" y="0"/>
                </a:moveTo>
                <a:lnTo>
                  <a:pt x="6458317" y="0"/>
                </a:lnTo>
                <a:lnTo>
                  <a:pt x="6458317" y="2982568"/>
                </a:lnTo>
                <a:lnTo>
                  <a:pt x="0" y="2982568"/>
                </a:lnTo>
                <a:lnTo>
                  <a:pt x="0" y="0"/>
                </a:lnTo>
                <a:close/>
              </a:path>
            </a:pathLst>
          </a:custGeom>
          <a:blipFill>
            <a:blip r:embed="rId5">
              <a:extLst>
                <a:ext uri="{96DAC541-7B7A-43D3-8B79-37D633B846F1}">
                  <asvg:svgBlip xmlns:asvg="http://schemas.microsoft.com/office/drawing/2016/SVG/main" r:embed="rId6"/>
                </a:ext>
              </a:extLst>
            </a:blip>
            <a:stretch>
              <a:fillRect t="-227" b="-227"/>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7391594" y="1108352"/>
            <a:ext cx="10191361" cy="8537506"/>
          </a:xfrm>
          <a:custGeom>
            <a:avLst/>
            <a:gdLst/>
            <a:ahLst/>
            <a:cxnLst/>
            <a:rect l="l" t="t" r="r" b="b"/>
            <a:pathLst>
              <a:path w="10191361" h="8537506">
                <a:moveTo>
                  <a:pt x="0" y="0"/>
                </a:moveTo>
                <a:lnTo>
                  <a:pt x="10191361" y="0"/>
                </a:lnTo>
                <a:lnTo>
                  <a:pt x="10191361" y="8537506"/>
                </a:lnTo>
                <a:lnTo>
                  <a:pt x="0" y="8537506"/>
                </a:lnTo>
                <a:lnTo>
                  <a:pt x="0" y="0"/>
                </a:lnTo>
                <a:close/>
              </a:path>
            </a:pathLst>
          </a:custGeom>
          <a:blipFill>
            <a:blip r:embed="rId3">
              <a:extLst>
                <a:ext uri="{96DAC541-7B7A-43D3-8B79-37D633B846F1}">
                  <asvg:svgBlip xmlns:asvg="http://schemas.microsoft.com/office/drawing/2016/SVG/main" r:embed="rId4"/>
                </a:ext>
              </a:extLst>
            </a:blip>
            <a:stretch>
              <a:fillRect t="-35" b="-35"/>
            </a:stretch>
          </a:blipFill>
        </p:spPr>
        <p:txBody>
          <a:bodyPr/>
          <a:lstStyle/>
          <a:p>
            <a:endParaRPr lang="en-US"/>
          </a:p>
        </p:txBody>
      </p:sp>
      <p:sp>
        <p:nvSpPr>
          <p:cNvPr id="5" name="Freeform 5"/>
          <p:cNvSpPr/>
          <p:nvPr/>
        </p:nvSpPr>
        <p:spPr>
          <a:xfrm>
            <a:off x="8165705" y="6666763"/>
            <a:ext cx="7887501" cy="2109296"/>
          </a:xfrm>
          <a:custGeom>
            <a:avLst/>
            <a:gdLst/>
            <a:ahLst/>
            <a:cxnLst/>
            <a:rect l="l" t="t" r="r" b="b"/>
            <a:pathLst>
              <a:path w="7887501" h="2109296">
                <a:moveTo>
                  <a:pt x="0" y="0"/>
                </a:moveTo>
                <a:lnTo>
                  <a:pt x="7887501" y="0"/>
                </a:lnTo>
                <a:lnTo>
                  <a:pt x="7887501" y="2109296"/>
                </a:lnTo>
                <a:lnTo>
                  <a:pt x="0" y="2109296"/>
                </a:lnTo>
                <a:lnTo>
                  <a:pt x="0" y="0"/>
                </a:lnTo>
                <a:close/>
              </a:path>
            </a:pathLst>
          </a:custGeom>
          <a:blipFill>
            <a:blip r:embed="rId5">
              <a:extLst>
                <a:ext uri="{96DAC541-7B7A-43D3-8B79-37D633B846F1}">
                  <asvg:svgBlip xmlns:asvg="http://schemas.microsoft.com/office/drawing/2016/SVG/main" r:embed="rId6"/>
                </a:ext>
              </a:extLst>
            </a:blip>
            <a:stretch>
              <a:fillRect t="-69" b="-69"/>
            </a:stretch>
          </a:blipFill>
        </p:spPr>
        <p:txBody>
          <a:bodyPr/>
          <a:lstStyle/>
          <a:p>
            <a:endParaRPr lang="en-US"/>
          </a:p>
        </p:txBody>
      </p:sp>
      <p:sp>
        <p:nvSpPr>
          <p:cNvPr id="6" name="Freeform 6"/>
          <p:cNvSpPr/>
          <p:nvPr/>
        </p:nvSpPr>
        <p:spPr>
          <a:xfrm rot="496910">
            <a:off x="10587231" y="499868"/>
            <a:ext cx="4370938" cy="1684798"/>
          </a:xfrm>
          <a:custGeom>
            <a:avLst/>
            <a:gdLst/>
            <a:ahLst/>
            <a:cxnLst/>
            <a:rect l="l" t="t" r="r" b="b"/>
            <a:pathLst>
              <a:path w="4370938" h="1684798">
                <a:moveTo>
                  <a:pt x="0" y="0"/>
                </a:moveTo>
                <a:lnTo>
                  <a:pt x="4370938" y="0"/>
                </a:lnTo>
                <a:lnTo>
                  <a:pt x="4370938" y="1684798"/>
                </a:lnTo>
                <a:lnTo>
                  <a:pt x="0" y="1684798"/>
                </a:lnTo>
                <a:lnTo>
                  <a:pt x="0" y="0"/>
                </a:lnTo>
                <a:close/>
              </a:path>
            </a:pathLst>
          </a:custGeom>
          <a:blipFill>
            <a:blip r:embed="rId7">
              <a:extLst>
                <a:ext uri="{96DAC541-7B7A-43D3-8B79-37D633B846F1}">
                  <asvg:svgBlip xmlns:asvg="http://schemas.microsoft.com/office/drawing/2016/SVG/main" r:embed="rId8"/>
                </a:ext>
              </a:extLst>
            </a:blip>
            <a:stretch>
              <a:fillRect t="-304" b="-304"/>
            </a:stretch>
          </a:blipFill>
        </p:spPr>
        <p:txBody>
          <a:bodyPr/>
          <a:lstStyle/>
          <a:p>
            <a:endParaRPr lang="en-US"/>
          </a:p>
        </p:txBody>
      </p:sp>
      <p:sp>
        <p:nvSpPr>
          <p:cNvPr id="7" name="TextBox 7"/>
          <p:cNvSpPr txBox="1"/>
          <p:nvPr/>
        </p:nvSpPr>
        <p:spPr>
          <a:xfrm rot="230099">
            <a:off x="8457903" y="2641858"/>
            <a:ext cx="7674429" cy="4679357"/>
          </a:xfrm>
          <a:prstGeom prst="rect">
            <a:avLst/>
          </a:prstGeom>
        </p:spPr>
        <p:txBody>
          <a:bodyPr lIns="0" tIns="0" rIns="0" bIns="0" rtlCol="0" anchor="t">
            <a:spAutoFit/>
          </a:bodyPr>
          <a:lstStyle/>
          <a:p>
            <a:pPr algn="ctr">
              <a:lnSpc>
                <a:spcPts val="17297"/>
              </a:lnSpc>
            </a:pPr>
            <a:r>
              <a:rPr lang="en-US" sz="15040">
                <a:solidFill>
                  <a:srgbClr val="F54553"/>
                </a:solidFill>
                <a:latin typeface="Genty Sans"/>
                <a:ea typeface="Genty Sans"/>
                <a:cs typeface="Genty Sans"/>
                <a:sym typeface="Genty Sans"/>
              </a:rPr>
              <a:t>HEART FAILURE</a:t>
            </a:r>
          </a:p>
        </p:txBody>
      </p:sp>
      <p:sp>
        <p:nvSpPr>
          <p:cNvPr id="8" name="TextBox 8"/>
          <p:cNvSpPr txBox="1"/>
          <p:nvPr/>
        </p:nvSpPr>
        <p:spPr>
          <a:xfrm rot="230099">
            <a:off x="9100240" y="7109020"/>
            <a:ext cx="5923488" cy="1470595"/>
          </a:xfrm>
          <a:prstGeom prst="rect">
            <a:avLst/>
          </a:prstGeom>
        </p:spPr>
        <p:txBody>
          <a:bodyPr lIns="0" tIns="0" rIns="0" bIns="0" rtlCol="0" anchor="t">
            <a:spAutoFit/>
          </a:bodyPr>
          <a:lstStyle/>
          <a:p>
            <a:pPr algn="ctr">
              <a:lnSpc>
                <a:spcPts val="8848"/>
              </a:lnSpc>
            </a:pPr>
            <a:r>
              <a:rPr lang="en-US" sz="6320" b="1">
                <a:solidFill>
                  <a:srgbClr val="FFFFFF"/>
                </a:solidFill>
                <a:latin typeface="Arimo Bold"/>
                <a:ea typeface="Arimo Bold"/>
                <a:cs typeface="Arimo Bold"/>
                <a:sym typeface="Arimo Bold"/>
              </a:rPr>
              <a:t>The End</a:t>
            </a:r>
          </a:p>
        </p:txBody>
      </p:sp>
      <p:grpSp>
        <p:nvGrpSpPr>
          <p:cNvPr id="9" name="Group 9"/>
          <p:cNvGrpSpPr/>
          <p:nvPr/>
        </p:nvGrpSpPr>
        <p:grpSpPr>
          <a:xfrm rot="-620165">
            <a:off x="890971" y="585277"/>
            <a:ext cx="5817299" cy="9001601"/>
            <a:chOff x="0" y="0"/>
            <a:chExt cx="7756399" cy="12002135"/>
          </a:xfrm>
        </p:grpSpPr>
        <p:sp>
          <p:nvSpPr>
            <p:cNvPr id="10" name="Freeform 10"/>
            <p:cNvSpPr/>
            <p:nvPr/>
          </p:nvSpPr>
          <p:spPr>
            <a:xfrm>
              <a:off x="0" y="0"/>
              <a:ext cx="7756398" cy="12002135"/>
            </a:xfrm>
            <a:custGeom>
              <a:avLst/>
              <a:gdLst/>
              <a:ahLst/>
              <a:cxnLst/>
              <a:rect l="l" t="t" r="r" b="b"/>
              <a:pathLst>
                <a:path w="7756398" h="12002135">
                  <a:moveTo>
                    <a:pt x="0" y="0"/>
                  </a:moveTo>
                  <a:lnTo>
                    <a:pt x="7756398" y="0"/>
                  </a:lnTo>
                  <a:lnTo>
                    <a:pt x="7756398" y="12002135"/>
                  </a:lnTo>
                  <a:lnTo>
                    <a:pt x="0" y="12002135"/>
                  </a:lnTo>
                  <a:lnTo>
                    <a:pt x="0" y="0"/>
                  </a:lnTo>
                  <a:close/>
                </a:path>
              </a:pathLst>
            </a:custGeom>
            <a:blipFill>
              <a:blip r:embed="rId9"/>
              <a:stretch>
                <a:fillRect l="-75" r="-75"/>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a:off x="962991" y="4190565"/>
            <a:ext cx="7503847" cy="5133444"/>
          </a:xfrm>
          <a:custGeom>
            <a:avLst/>
            <a:gdLst/>
            <a:ahLst/>
            <a:cxnLst/>
            <a:rect l="l" t="t" r="r" b="b"/>
            <a:pathLst>
              <a:path w="7503847" h="5133444">
                <a:moveTo>
                  <a:pt x="0" y="0"/>
                </a:moveTo>
                <a:lnTo>
                  <a:pt x="7503847" y="0"/>
                </a:lnTo>
                <a:lnTo>
                  <a:pt x="7503847" y="5133444"/>
                </a:lnTo>
                <a:lnTo>
                  <a:pt x="0" y="5133444"/>
                </a:lnTo>
                <a:lnTo>
                  <a:pt x="0" y="0"/>
                </a:lnTo>
                <a:close/>
              </a:path>
            </a:pathLst>
          </a:custGeom>
          <a:blipFill>
            <a:blip r:embed="rId3">
              <a:extLst>
                <a:ext uri="{96DAC541-7B7A-43D3-8B79-37D633B846F1}">
                  <asvg:svgBlip xmlns:asvg="http://schemas.microsoft.com/office/drawing/2016/SVG/main" r:embed="rId4"/>
                </a:ext>
              </a:extLst>
            </a:blip>
            <a:stretch>
              <a:fillRect l="-7" r="-7"/>
            </a:stretch>
          </a:blipFill>
        </p:spPr>
        <p:txBody>
          <a:bodyPr/>
          <a:lstStyle/>
          <a:p>
            <a:endParaRPr lang="en-US"/>
          </a:p>
        </p:txBody>
      </p:sp>
      <p:sp>
        <p:nvSpPr>
          <p:cNvPr id="5" name="Freeform 5"/>
          <p:cNvSpPr/>
          <p:nvPr/>
        </p:nvSpPr>
        <p:spPr>
          <a:xfrm>
            <a:off x="2500363" y="3650486"/>
            <a:ext cx="4429100" cy="1284797"/>
          </a:xfrm>
          <a:custGeom>
            <a:avLst/>
            <a:gdLst/>
            <a:ahLst/>
            <a:cxnLst/>
            <a:rect l="l" t="t" r="r" b="b"/>
            <a:pathLst>
              <a:path w="4429100" h="1284797">
                <a:moveTo>
                  <a:pt x="0" y="0"/>
                </a:moveTo>
                <a:lnTo>
                  <a:pt x="4429100" y="0"/>
                </a:lnTo>
                <a:lnTo>
                  <a:pt x="4429100" y="1284797"/>
                </a:lnTo>
                <a:lnTo>
                  <a:pt x="0" y="1284797"/>
                </a:lnTo>
                <a:lnTo>
                  <a:pt x="0" y="0"/>
                </a:lnTo>
                <a:close/>
              </a:path>
            </a:pathLst>
          </a:custGeom>
          <a:blipFill>
            <a:blip r:embed="rId5">
              <a:extLst>
                <a:ext uri="{96DAC541-7B7A-43D3-8B79-37D633B846F1}">
                  <asvg:svgBlip xmlns:asvg="http://schemas.microsoft.com/office/drawing/2016/SVG/main" r:embed="rId6"/>
                </a:ext>
              </a:extLst>
            </a:blip>
            <a:stretch>
              <a:fillRect t="-41" b="-41"/>
            </a:stretch>
          </a:blipFill>
        </p:spPr>
        <p:txBody>
          <a:bodyPr/>
          <a:lstStyle/>
          <a:p>
            <a:endParaRPr lang="en-US"/>
          </a:p>
        </p:txBody>
      </p:sp>
      <p:sp>
        <p:nvSpPr>
          <p:cNvPr id="6" name="Freeform 6"/>
          <p:cNvSpPr/>
          <p:nvPr/>
        </p:nvSpPr>
        <p:spPr>
          <a:xfrm>
            <a:off x="9821163" y="1513959"/>
            <a:ext cx="7503847" cy="3897015"/>
          </a:xfrm>
          <a:custGeom>
            <a:avLst/>
            <a:gdLst/>
            <a:ahLst/>
            <a:cxnLst/>
            <a:rect l="l" t="t" r="r" b="b"/>
            <a:pathLst>
              <a:path w="7503847" h="3897015">
                <a:moveTo>
                  <a:pt x="0" y="0"/>
                </a:moveTo>
                <a:lnTo>
                  <a:pt x="7503847" y="0"/>
                </a:lnTo>
                <a:lnTo>
                  <a:pt x="7503847" y="3897015"/>
                </a:lnTo>
                <a:lnTo>
                  <a:pt x="0" y="3897015"/>
                </a:lnTo>
                <a:lnTo>
                  <a:pt x="0" y="0"/>
                </a:lnTo>
                <a:close/>
              </a:path>
            </a:pathLst>
          </a:custGeom>
          <a:blipFill>
            <a:blip r:embed="rId7">
              <a:extLst>
                <a:ext uri="{96DAC541-7B7A-43D3-8B79-37D633B846F1}">
                  <asvg:svgBlip xmlns:asvg="http://schemas.microsoft.com/office/drawing/2016/SVG/main" r:embed="rId8"/>
                </a:ext>
              </a:extLst>
            </a:blip>
            <a:stretch>
              <a:fillRect t="-93" b="-93"/>
            </a:stretch>
          </a:blipFill>
        </p:spPr>
        <p:txBody>
          <a:bodyPr/>
          <a:lstStyle/>
          <a:p>
            <a:endParaRPr lang="en-US"/>
          </a:p>
        </p:txBody>
      </p:sp>
      <p:sp>
        <p:nvSpPr>
          <p:cNvPr id="7" name="Freeform 7"/>
          <p:cNvSpPr/>
          <p:nvPr/>
        </p:nvSpPr>
        <p:spPr>
          <a:xfrm>
            <a:off x="11358535" y="973881"/>
            <a:ext cx="4429100" cy="1202700"/>
          </a:xfrm>
          <a:custGeom>
            <a:avLst/>
            <a:gdLst/>
            <a:ahLst/>
            <a:cxnLst/>
            <a:rect l="l" t="t" r="r" b="b"/>
            <a:pathLst>
              <a:path w="4429100" h="1202700">
                <a:moveTo>
                  <a:pt x="0" y="0"/>
                </a:moveTo>
                <a:lnTo>
                  <a:pt x="4429100" y="0"/>
                </a:lnTo>
                <a:lnTo>
                  <a:pt x="4429100" y="1202700"/>
                </a:lnTo>
                <a:lnTo>
                  <a:pt x="0" y="1202700"/>
                </a:lnTo>
                <a:lnTo>
                  <a:pt x="0" y="0"/>
                </a:lnTo>
                <a:close/>
              </a:path>
            </a:pathLst>
          </a:custGeom>
          <a:blipFill>
            <a:blip r:embed="rId5">
              <a:extLst>
                <a:ext uri="{96DAC541-7B7A-43D3-8B79-37D633B846F1}">
                  <asvg:svgBlip xmlns:asvg="http://schemas.microsoft.com/office/drawing/2016/SVG/main" r:embed="rId6"/>
                </a:ext>
              </a:extLst>
            </a:blip>
            <a:stretch>
              <a:fillRect t="-3457" b="-3457"/>
            </a:stretch>
          </a:blipFill>
        </p:spPr>
        <p:txBody>
          <a:bodyPr/>
          <a:lstStyle/>
          <a:p>
            <a:endParaRPr lang="en-US"/>
          </a:p>
        </p:txBody>
      </p:sp>
      <p:sp>
        <p:nvSpPr>
          <p:cNvPr id="8" name="TextBox 8"/>
          <p:cNvSpPr txBox="1"/>
          <p:nvPr/>
        </p:nvSpPr>
        <p:spPr>
          <a:xfrm>
            <a:off x="1578074" y="4843451"/>
            <a:ext cx="6273681" cy="4025233"/>
          </a:xfrm>
          <a:prstGeom prst="rect">
            <a:avLst/>
          </a:prstGeom>
        </p:spPr>
        <p:txBody>
          <a:bodyPr lIns="0" tIns="0" rIns="0" bIns="0" rtlCol="0" anchor="t">
            <a:spAutoFit/>
          </a:bodyPr>
          <a:lstStyle/>
          <a:p>
            <a:pPr algn="just">
              <a:lnSpc>
                <a:spcPts val="4900"/>
              </a:lnSpc>
            </a:pPr>
            <a:r>
              <a:rPr lang="en-US" sz="3500">
                <a:solidFill>
                  <a:srgbClr val="000000"/>
                </a:solidFill>
                <a:latin typeface="Quicksand"/>
                <a:ea typeface="Quicksand"/>
                <a:cs typeface="Quicksand"/>
                <a:sym typeface="Quicksand"/>
              </a:rPr>
              <a:t>The symptoms of coronary artery disease include chest pains, chest tightness (angina), shortness of breath, neck pain and numbness in the legs or arms.</a:t>
            </a:r>
          </a:p>
        </p:txBody>
      </p:sp>
      <p:sp>
        <p:nvSpPr>
          <p:cNvPr id="9" name="TextBox 9"/>
          <p:cNvSpPr txBox="1"/>
          <p:nvPr/>
        </p:nvSpPr>
        <p:spPr>
          <a:xfrm>
            <a:off x="1028700" y="639753"/>
            <a:ext cx="7372428" cy="2822714"/>
          </a:xfrm>
          <a:prstGeom prst="rect">
            <a:avLst/>
          </a:prstGeom>
        </p:spPr>
        <p:txBody>
          <a:bodyPr lIns="0" tIns="0" rIns="0" bIns="0" rtlCol="0" anchor="t">
            <a:spAutoFit/>
          </a:bodyPr>
          <a:lstStyle/>
          <a:p>
            <a:pPr algn="ctr">
              <a:lnSpc>
                <a:spcPts val="7347"/>
              </a:lnSpc>
            </a:pPr>
            <a:r>
              <a:rPr lang="en-US" sz="6998">
                <a:solidFill>
                  <a:srgbClr val="F54553"/>
                </a:solidFill>
                <a:latin typeface="Genty Sans"/>
                <a:ea typeface="Genty Sans"/>
                <a:cs typeface="Genty Sans"/>
                <a:sym typeface="Genty Sans"/>
              </a:rPr>
              <a:t>introduction to heart failure &amp; solutions</a:t>
            </a:r>
          </a:p>
        </p:txBody>
      </p:sp>
      <p:sp>
        <p:nvSpPr>
          <p:cNvPr id="10" name="TextBox 10"/>
          <p:cNvSpPr txBox="1"/>
          <p:nvPr/>
        </p:nvSpPr>
        <p:spPr>
          <a:xfrm>
            <a:off x="2860310" y="3614786"/>
            <a:ext cx="3709208" cy="1050065"/>
          </a:xfrm>
          <a:prstGeom prst="rect">
            <a:avLst/>
          </a:prstGeom>
        </p:spPr>
        <p:txBody>
          <a:bodyPr lIns="0" tIns="0" rIns="0" bIns="0" rtlCol="0" anchor="t">
            <a:spAutoFit/>
          </a:bodyPr>
          <a:lstStyle/>
          <a:p>
            <a:pPr algn="ctr">
              <a:lnSpc>
                <a:spcPts val="6298"/>
              </a:lnSpc>
            </a:pPr>
            <a:r>
              <a:rPr lang="en-US" sz="4500" b="1">
                <a:solidFill>
                  <a:srgbClr val="FFFFFF"/>
                </a:solidFill>
                <a:latin typeface="Arimo Bold"/>
                <a:ea typeface="Arimo Bold"/>
                <a:cs typeface="Arimo Bold"/>
                <a:sym typeface="Arimo Bold"/>
              </a:rPr>
              <a:t>Symptoms</a:t>
            </a:r>
          </a:p>
        </p:txBody>
      </p:sp>
      <p:sp>
        <p:nvSpPr>
          <p:cNvPr id="11" name="TextBox 11"/>
          <p:cNvSpPr txBox="1"/>
          <p:nvPr/>
        </p:nvSpPr>
        <p:spPr>
          <a:xfrm>
            <a:off x="10436246" y="2245655"/>
            <a:ext cx="6273681" cy="2786983"/>
          </a:xfrm>
          <a:prstGeom prst="rect">
            <a:avLst/>
          </a:prstGeom>
        </p:spPr>
        <p:txBody>
          <a:bodyPr lIns="0" tIns="0" rIns="0" bIns="0" rtlCol="0" anchor="t">
            <a:spAutoFit/>
          </a:bodyPr>
          <a:lstStyle/>
          <a:p>
            <a:pPr algn="just">
              <a:lnSpc>
                <a:spcPts val="4900"/>
              </a:lnSpc>
            </a:pPr>
            <a:r>
              <a:rPr lang="en-US" sz="3500">
                <a:solidFill>
                  <a:srgbClr val="000000"/>
                </a:solidFill>
                <a:latin typeface="Quicksand"/>
                <a:ea typeface="Quicksand"/>
                <a:cs typeface="Quicksand"/>
                <a:sym typeface="Quicksand"/>
              </a:rPr>
              <a:t>Atherosclerosis is the most common cause. This is when fatty deposits build up in the arteries.</a:t>
            </a:r>
          </a:p>
        </p:txBody>
      </p:sp>
      <p:sp>
        <p:nvSpPr>
          <p:cNvPr id="12" name="TextBox 12"/>
          <p:cNvSpPr txBox="1"/>
          <p:nvPr/>
        </p:nvSpPr>
        <p:spPr>
          <a:xfrm>
            <a:off x="11718482" y="938180"/>
            <a:ext cx="3709208" cy="1050065"/>
          </a:xfrm>
          <a:prstGeom prst="rect">
            <a:avLst/>
          </a:prstGeom>
        </p:spPr>
        <p:txBody>
          <a:bodyPr lIns="0" tIns="0" rIns="0" bIns="0" rtlCol="0" anchor="t">
            <a:spAutoFit/>
          </a:bodyPr>
          <a:lstStyle/>
          <a:p>
            <a:pPr algn="ctr">
              <a:lnSpc>
                <a:spcPts val="6298"/>
              </a:lnSpc>
            </a:pPr>
            <a:r>
              <a:rPr lang="en-US" sz="4500" b="1">
                <a:solidFill>
                  <a:srgbClr val="FFFFFF"/>
                </a:solidFill>
                <a:latin typeface="Arimo Bold"/>
                <a:ea typeface="Arimo Bold"/>
                <a:cs typeface="Arimo Bold"/>
                <a:sym typeface="Arimo Bold"/>
              </a:rPr>
              <a:t>Causes</a:t>
            </a:r>
          </a:p>
        </p:txBody>
      </p:sp>
      <p:sp>
        <p:nvSpPr>
          <p:cNvPr id="13" name="Freeform 13"/>
          <p:cNvSpPr/>
          <p:nvPr/>
        </p:nvSpPr>
        <p:spPr>
          <a:xfrm>
            <a:off x="8633866" y="4621599"/>
            <a:ext cx="1020268" cy="1578751"/>
          </a:xfrm>
          <a:custGeom>
            <a:avLst/>
            <a:gdLst/>
            <a:ahLst/>
            <a:cxnLst/>
            <a:rect l="l" t="t" r="r" b="b"/>
            <a:pathLst>
              <a:path w="1020268" h="1578751">
                <a:moveTo>
                  <a:pt x="0" y="0"/>
                </a:moveTo>
                <a:lnTo>
                  <a:pt x="1020268" y="0"/>
                </a:lnTo>
                <a:lnTo>
                  <a:pt x="1020268" y="1578751"/>
                </a:lnTo>
                <a:lnTo>
                  <a:pt x="0" y="1578751"/>
                </a:lnTo>
                <a:lnTo>
                  <a:pt x="0" y="0"/>
                </a:lnTo>
                <a:close/>
              </a:path>
            </a:pathLst>
          </a:custGeom>
          <a:blipFill>
            <a:blip r:embed="rId9">
              <a:extLst>
                <a:ext uri="{96DAC541-7B7A-43D3-8B79-37D633B846F1}">
                  <asvg:svgBlip xmlns:asvg="http://schemas.microsoft.com/office/drawing/2016/SVG/main" r:embed="rId10"/>
                </a:ext>
              </a:extLst>
            </a:blip>
            <a:stretch>
              <a:fillRect l="-336" r="-336"/>
            </a:stretch>
          </a:blipFill>
        </p:spPr>
        <p:txBody>
          <a:bodyPr/>
          <a:lstStyle/>
          <a:p>
            <a:endParaRPr lang="en-US"/>
          </a:p>
        </p:txBody>
      </p:sp>
      <p:sp>
        <p:nvSpPr>
          <p:cNvPr id="14" name="Freeform 14"/>
          <p:cNvSpPr/>
          <p:nvPr/>
        </p:nvSpPr>
        <p:spPr>
          <a:xfrm>
            <a:off x="8764694" y="7069693"/>
            <a:ext cx="963713" cy="1345284"/>
          </a:xfrm>
          <a:custGeom>
            <a:avLst/>
            <a:gdLst/>
            <a:ahLst/>
            <a:cxnLst/>
            <a:rect l="l" t="t" r="r" b="b"/>
            <a:pathLst>
              <a:path w="963713" h="1345284">
                <a:moveTo>
                  <a:pt x="0" y="0"/>
                </a:moveTo>
                <a:lnTo>
                  <a:pt x="963713" y="0"/>
                </a:lnTo>
                <a:lnTo>
                  <a:pt x="963713" y="1345284"/>
                </a:lnTo>
                <a:lnTo>
                  <a:pt x="0" y="1345284"/>
                </a:lnTo>
                <a:lnTo>
                  <a:pt x="0" y="0"/>
                </a:lnTo>
                <a:close/>
              </a:path>
            </a:pathLst>
          </a:custGeom>
          <a:blipFill>
            <a:blip r:embed="rId11">
              <a:extLst>
                <a:ext uri="{96DAC541-7B7A-43D3-8B79-37D633B846F1}">
                  <asvg:svgBlip xmlns:asvg="http://schemas.microsoft.com/office/drawing/2016/SVG/main" r:embed="rId12"/>
                </a:ext>
              </a:extLst>
            </a:blip>
            <a:stretch>
              <a:fillRect l="-135" r="-135"/>
            </a:stretch>
          </a:blipFill>
        </p:spPr>
        <p:txBody>
          <a:bodyPr/>
          <a:lstStyle/>
          <a:p>
            <a:endParaRPr lang="en-US"/>
          </a:p>
        </p:txBody>
      </p:sp>
      <p:sp>
        <p:nvSpPr>
          <p:cNvPr id="15" name="Freeform 15"/>
          <p:cNvSpPr/>
          <p:nvPr/>
        </p:nvSpPr>
        <p:spPr>
          <a:xfrm>
            <a:off x="9899856" y="5951054"/>
            <a:ext cx="7503847" cy="3897015"/>
          </a:xfrm>
          <a:custGeom>
            <a:avLst/>
            <a:gdLst/>
            <a:ahLst/>
            <a:cxnLst/>
            <a:rect l="l" t="t" r="r" b="b"/>
            <a:pathLst>
              <a:path w="7503847" h="3897015">
                <a:moveTo>
                  <a:pt x="0" y="0"/>
                </a:moveTo>
                <a:lnTo>
                  <a:pt x="7503847" y="0"/>
                </a:lnTo>
                <a:lnTo>
                  <a:pt x="7503847" y="3897015"/>
                </a:lnTo>
                <a:lnTo>
                  <a:pt x="0" y="3897015"/>
                </a:lnTo>
                <a:lnTo>
                  <a:pt x="0" y="0"/>
                </a:lnTo>
                <a:close/>
              </a:path>
            </a:pathLst>
          </a:custGeom>
          <a:blipFill>
            <a:blip r:embed="rId7">
              <a:extLst>
                <a:ext uri="{96DAC541-7B7A-43D3-8B79-37D633B846F1}">
                  <asvg:svgBlip xmlns:asvg="http://schemas.microsoft.com/office/drawing/2016/SVG/main" r:embed="rId8"/>
                </a:ext>
              </a:extLst>
            </a:blip>
            <a:stretch>
              <a:fillRect t="-93" b="-93"/>
            </a:stretch>
          </a:blipFill>
        </p:spPr>
        <p:txBody>
          <a:bodyPr/>
          <a:lstStyle/>
          <a:p>
            <a:endParaRPr lang="en-US"/>
          </a:p>
        </p:txBody>
      </p:sp>
      <p:sp>
        <p:nvSpPr>
          <p:cNvPr id="16" name="Freeform 16"/>
          <p:cNvSpPr/>
          <p:nvPr/>
        </p:nvSpPr>
        <p:spPr>
          <a:xfrm>
            <a:off x="11437229" y="5410974"/>
            <a:ext cx="4429100" cy="1140941"/>
          </a:xfrm>
          <a:custGeom>
            <a:avLst/>
            <a:gdLst/>
            <a:ahLst/>
            <a:cxnLst/>
            <a:rect l="l" t="t" r="r" b="b"/>
            <a:pathLst>
              <a:path w="4429100" h="1140941">
                <a:moveTo>
                  <a:pt x="0" y="0"/>
                </a:moveTo>
                <a:lnTo>
                  <a:pt x="4429100" y="0"/>
                </a:lnTo>
                <a:lnTo>
                  <a:pt x="4429100" y="1140941"/>
                </a:lnTo>
                <a:lnTo>
                  <a:pt x="0" y="1140941"/>
                </a:lnTo>
                <a:lnTo>
                  <a:pt x="0" y="0"/>
                </a:lnTo>
                <a:close/>
              </a:path>
            </a:pathLst>
          </a:custGeom>
          <a:blipFill>
            <a:blip r:embed="rId5">
              <a:extLst>
                <a:ext uri="{96DAC541-7B7A-43D3-8B79-37D633B846F1}">
                  <asvg:svgBlip xmlns:asvg="http://schemas.microsoft.com/office/drawing/2016/SVG/main" r:embed="rId6"/>
                </a:ext>
              </a:extLst>
            </a:blip>
            <a:stretch>
              <a:fillRect t="-6351" b="-6351"/>
            </a:stretch>
          </a:blipFill>
        </p:spPr>
        <p:txBody>
          <a:bodyPr/>
          <a:lstStyle/>
          <a:p>
            <a:endParaRPr lang="en-US"/>
          </a:p>
        </p:txBody>
      </p:sp>
      <p:sp>
        <p:nvSpPr>
          <p:cNvPr id="17" name="TextBox 17"/>
          <p:cNvSpPr txBox="1"/>
          <p:nvPr/>
        </p:nvSpPr>
        <p:spPr>
          <a:xfrm>
            <a:off x="10436245" y="6418565"/>
            <a:ext cx="6273681" cy="4025233"/>
          </a:xfrm>
          <a:prstGeom prst="rect">
            <a:avLst/>
          </a:prstGeom>
        </p:spPr>
        <p:txBody>
          <a:bodyPr lIns="0" tIns="0" rIns="0" bIns="0" rtlCol="0" anchor="t">
            <a:spAutoFit/>
          </a:bodyPr>
          <a:lstStyle/>
          <a:p>
            <a:pPr algn="just">
              <a:lnSpc>
                <a:spcPts val="4900"/>
              </a:lnSpc>
            </a:pPr>
            <a:r>
              <a:rPr lang="en-US" sz="3500">
                <a:solidFill>
                  <a:srgbClr val="000000"/>
                </a:solidFill>
                <a:latin typeface="Quicksand"/>
                <a:ea typeface="Quicksand"/>
                <a:cs typeface="Quicksand"/>
                <a:sym typeface="Quicksand"/>
              </a:rPr>
              <a:t>project leverages machine learning and data-driven techniques to provide a reliable solution for early risk prediction.</a:t>
            </a:r>
          </a:p>
          <a:p>
            <a:pPr algn="ctr">
              <a:lnSpc>
                <a:spcPts val="4900"/>
              </a:lnSpc>
            </a:pPr>
            <a:endParaRPr lang="en-US" sz="3500">
              <a:solidFill>
                <a:srgbClr val="000000"/>
              </a:solidFill>
              <a:latin typeface="Quicksand"/>
              <a:ea typeface="Quicksand"/>
              <a:cs typeface="Quicksand"/>
              <a:sym typeface="Quicksand"/>
            </a:endParaRPr>
          </a:p>
        </p:txBody>
      </p:sp>
      <p:sp>
        <p:nvSpPr>
          <p:cNvPr id="18" name="TextBox 18"/>
          <p:cNvSpPr txBox="1"/>
          <p:nvPr/>
        </p:nvSpPr>
        <p:spPr>
          <a:xfrm>
            <a:off x="11797176" y="5375274"/>
            <a:ext cx="3709208" cy="1198658"/>
          </a:xfrm>
          <a:prstGeom prst="rect">
            <a:avLst/>
          </a:prstGeom>
        </p:spPr>
        <p:txBody>
          <a:bodyPr lIns="0" tIns="0" rIns="0" bIns="0" rtlCol="0" anchor="t">
            <a:spAutoFit/>
          </a:bodyPr>
          <a:lstStyle/>
          <a:p>
            <a:pPr algn="ctr">
              <a:lnSpc>
                <a:spcPts val="6298"/>
              </a:lnSpc>
            </a:pPr>
            <a:r>
              <a:rPr lang="en-US" sz="4500" b="1">
                <a:solidFill>
                  <a:srgbClr val="FFFFFF"/>
                </a:solidFill>
                <a:latin typeface="Arimo Bold"/>
                <a:ea typeface="Arimo Bold"/>
                <a:cs typeface="Arimo Bold"/>
                <a:sym typeface="Arimo Bold"/>
              </a:rPr>
              <a:t>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440393" y="1996453"/>
            <a:ext cx="13464363" cy="4335871"/>
          </a:xfrm>
          <a:prstGeom prst="rect">
            <a:avLst/>
          </a:prstGeom>
        </p:spPr>
        <p:txBody>
          <a:bodyPr lIns="0" tIns="0" rIns="0" bIns="0" rtlCol="0" anchor="t">
            <a:spAutoFit/>
          </a:bodyPr>
          <a:lstStyle/>
          <a:p>
            <a:pPr algn="ctr">
              <a:lnSpc>
                <a:spcPts val="15639"/>
              </a:lnSpc>
            </a:pPr>
            <a:r>
              <a:rPr lang="en-US" sz="11171">
                <a:solidFill>
                  <a:srgbClr val="000000"/>
                </a:solidFill>
                <a:latin typeface="Blueberry"/>
                <a:ea typeface="Blueberry"/>
                <a:cs typeface="Blueberry"/>
                <a:sym typeface="Blueberry"/>
              </a:rPr>
              <a:t>problem </a:t>
            </a:r>
          </a:p>
          <a:p>
            <a:pPr algn="ctr">
              <a:lnSpc>
                <a:spcPts val="15639"/>
              </a:lnSpc>
            </a:pPr>
            <a:r>
              <a:rPr lang="en-US" sz="11171">
                <a:solidFill>
                  <a:srgbClr val="000000"/>
                </a:solidFill>
                <a:latin typeface="Blueberry"/>
                <a:ea typeface="Blueberry"/>
                <a:cs typeface="Blueberry"/>
                <a:sym typeface="Blueberry"/>
              </a:rPr>
              <a:t>statement</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60000">
            <a:off x="12585213" y="5089720"/>
            <a:ext cx="5584212" cy="1380823"/>
          </a:xfrm>
          <a:custGeom>
            <a:avLst/>
            <a:gdLst/>
            <a:ahLst/>
            <a:cxnLst/>
            <a:rect l="l" t="t" r="r" b="b"/>
            <a:pathLst>
              <a:path w="5584212" h="1380823">
                <a:moveTo>
                  <a:pt x="0" y="0"/>
                </a:moveTo>
                <a:lnTo>
                  <a:pt x="5584212" y="0"/>
                </a:lnTo>
                <a:lnTo>
                  <a:pt x="5584212" y="1380823"/>
                </a:lnTo>
                <a:lnTo>
                  <a:pt x="0" y="1380823"/>
                </a:lnTo>
                <a:lnTo>
                  <a:pt x="0" y="0"/>
                </a:lnTo>
                <a:close/>
              </a:path>
            </a:pathLst>
          </a:custGeom>
          <a:blipFill>
            <a:blip r:embed="rId3">
              <a:extLst>
                <a:ext uri="{96DAC541-7B7A-43D3-8B79-37D633B846F1}">
                  <asvg:svgBlip xmlns:asvg="http://schemas.microsoft.com/office/drawing/2016/SVG/main" r:embed="rId4"/>
                </a:ext>
              </a:extLst>
            </a:blip>
            <a:stretch>
              <a:fillRect l="-307" r="-307"/>
            </a:stretch>
          </a:blipFill>
        </p:spPr>
        <p:txBody>
          <a:bodyPr/>
          <a:lstStyle/>
          <a:p>
            <a:endParaRPr lang="en-US"/>
          </a:p>
        </p:txBody>
      </p:sp>
      <p:sp>
        <p:nvSpPr>
          <p:cNvPr id="5" name="Freeform 5"/>
          <p:cNvSpPr/>
          <p:nvPr/>
        </p:nvSpPr>
        <p:spPr>
          <a:xfrm>
            <a:off x="11403201" y="5044423"/>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5">
              <a:extLst>
                <a:ext uri="{96DAC541-7B7A-43D3-8B79-37D633B846F1}">
                  <asvg:svgBlip xmlns:asvg="http://schemas.microsoft.com/office/drawing/2016/SVG/main" r:embed="rId6"/>
                </a:ext>
              </a:extLst>
            </a:blip>
            <a:stretch>
              <a:fillRect t="-208" b="-208"/>
            </a:stretch>
          </a:blipFill>
        </p:spPr>
        <p:txBody>
          <a:bodyPr/>
          <a:lstStyle/>
          <a:p>
            <a:endParaRPr lang="en-US"/>
          </a:p>
        </p:txBody>
      </p:sp>
      <p:sp>
        <p:nvSpPr>
          <p:cNvPr id="6" name="Freeform 6"/>
          <p:cNvSpPr/>
          <p:nvPr/>
        </p:nvSpPr>
        <p:spPr>
          <a:xfrm rot="-60000">
            <a:off x="13044177" y="6932983"/>
            <a:ext cx="4666284" cy="1153845"/>
          </a:xfrm>
          <a:custGeom>
            <a:avLst/>
            <a:gdLst/>
            <a:ahLst/>
            <a:cxnLst/>
            <a:rect l="l" t="t" r="r" b="b"/>
            <a:pathLst>
              <a:path w="4666284" h="1153845">
                <a:moveTo>
                  <a:pt x="0" y="0"/>
                </a:moveTo>
                <a:lnTo>
                  <a:pt x="4666284" y="0"/>
                </a:lnTo>
                <a:lnTo>
                  <a:pt x="4666284" y="1153845"/>
                </a:lnTo>
                <a:lnTo>
                  <a:pt x="0" y="1153845"/>
                </a:lnTo>
                <a:lnTo>
                  <a:pt x="0" y="0"/>
                </a:lnTo>
                <a:close/>
              </a:path>
            </a:pathLst>
          </a:custGeom>
          <a:blipFill>
            <a:blip r:embed="rId3">
              <a:extLst>
                <a:ext uri="{96DAC541-7B7A-43D3-8B79-37D633B846F1}">
                  <asvg:svgBlip xmlns:asvg="http://schemas.microsoft.com/office/drawing/2016/SVG/main" r:embed="rId4"/>
                </a:ext>
              </a:extLst>
            </a:blip>
            <a:stretch>
              <a:fillRect t="-38" b="-38"/>
            </a:stretch>
          </a:blipFill>
        </p:spPr>
        <p:txBody>
          <a:bodyPr/>
          <a:lstStyle/>
          <a:p>
            <a:endParaRPr lang="en-US"/>
          </a:p>
        </p:txBody>
      </p:sp>
      <p:sp>
        <p:nvSpPr>
          <p:cNvPr id="7" name="Freeform 7"/>
          <p:cNvSpPr/>
          <p:nvPr/>
        </p:nvSpPr>
        <p:spPr>
          <a:xfrm>
            <a:off x="11403201" y="6955567"/>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5">
              <a:extLst>
                <a:ext uri="{96DAC541-7B7A-43D3-8B79-37D633B846F1}">
                  <asvg:svgBlip xmlns:asvg="http://schemas.microsoft.com/office/drawing/2016/SVG/main" r:embed="rId6"/>
                </a:ext>
              </a:extLst>
            </a:blip>
            <a:stretch>
              <a:fillRect t="-208" b="-208"/>
            </a:stretch>
          </a:blipFill>
        </p:spPr>
        <p:txBody>
          <a:bodyPr/>
          <a:lstStyle/>
          <a:p>
            <a:endParaRPr lang="en-US"/>
          </a:p>
        </p:txBody>
      </p:sp>
      <p:sp>
        <p:nvSpPr>
          <p:cNvPr id="8" name="TextBox 8"/>
          <p:cNvSpPr txBox="1"/>
          <p:nvPr/>
        </p:nvSpPr>
        <p:spPr>
          <a:xfrm>
            <a:off x="3709538" y="712247"/>
            <a:ext cx="5612979" cy="2152638"/>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Problem</a:t>
            </a:r>
          </a:p>
          <a:p>
            <a:pPr algn="l">
              <a:lnSpc>
                <a:spcPts val="7650"/>
              </a:lnSpc>
            </a:pPr>
            <a:r>
              <a:rPr lang="en-US" sz="8500" b="1">
                <a:solidFill>
                  <a:srgbClr val="000000"/>
                </a:solidFill>
                <a:latin typeface="Gaegu Bold"/>
                <a:ea typeface="Gaegu Bold"/>
                <a:cs typeface="Gaegu Bold"/>
                <a:sym typeface="Gaegu Bold"/>
              </a:rPr>
              <a:t>Statement</a:t>
            </a:r>
          </a:p>
        </p:txBody>
      </p:sp>
      <p:sp>
        <p:nvSpPr>
          <p:cNvPr id="9" name="Freeform 9"/>
          <p:cNvSpPr/>
          <p:nvPr/>
        </p:nvSpPr>
        <p:spPr>
          <a:xfrm>
            <a:off x="502664" y="377636"/>
            <a:ext cx="2765169" cy="2707561"/>
          </a:xfrm>
          <a:custGeom>
            <a:avLst/>
            <a:gdLst/>
            <a:ahLst/>
            <a:cxnLst/>
            <a:rect l="l" t="t" r="r" b="b"/>
            <a:pathLst>
              <a:path w="2765169" h="2707561">
                <a:moveTo>
                  <a:pt x="0" y="0"/>
                </a:moveTo>
                <a:lnTo>
                  <a:pt x="2765169" y="0"/>
                </a:lnTo>
                <a:lnTo>
                  <a:pt x="2765169" y="2707561"/>
                </a:lnTo>
                <a:lnTo>
                  <a:pt x="0" y="2707561"/>
                </a:lnTo>
                <a:lnTo>
                  <a:pt x="0" y="0"/>
                </a:lnTo>
                <a:close/>
              </a:path>
            </a:pathLst>
          </a:custGeom>
          <a:blipFill>
            <a:blip r:embed="rId7">
              <a:extLst>
                <a:ext uri="{96DAC541-7B7A-43D3-8B79-37D633B846F1}">
                  <asvg:svgBlip xmlns:asvg="http://schemas.microsoft.com/office/drawing/2016/SVG/main" r:embed="rId8"/>
                </a:ext>
              </a:extLst>
            </a:blip>
            <a:stretch>
              <a:fillRect t="-10" b="-10"/>
            </a:stretch>
          </a:blipFill>
        </p:spPr>
        <p:txBody>
          <a:bodyPr/>
          <a:lstStyle/>
          <a:p>
            <a:endParaRPr lang="en-US"/>
          </a:p>
        </p:txBody>
      </p:sp>
      <p:sp>
        <p:nvSpPr>
          <p:cNvPr id="10" name="Freeform 10"/>
          <p:cNvSpPr/>
          <p:nvPr/>
        </p:nvSpPr>
        <p:spPr>
          <a:xfrm rot="1690369">
            <a:off x="9083243" y="451897"/>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9">
              <a:extLst>
                <a:ext uri="{96DAC541-7B7A-43D3-8B79-37D633B846F1}">
                  <asvg:svgBlip xmlns:asvg="http://schemas.microsoft.com/office/drawing/2016/SVG/main" r:embed="rId10"/>
                </a:ext>
              </a:extLst>
            </a:blip>
            <a:stretch>
              <a:fillRect t="-28" b="-28"/>
            </a:stretch>
          </a:blipFill>
        </p:spPr>
        <p:txBody>
          <a:bodyPr/>
          <a:lstStyle/>
          <a:p>
            <a:endParaRPr lang="en-US"/>
          </a:p>
        </p:txBody>
      </p:sp>
      <p:sp>
        <p:nvSpPr>
          <p:cNvPr id="11" name="Freeform 11"/>
          <p:cNvSpPr/>
          <p:nvPr/>
        </p:nvSpPr>
        <p:spPr>
          <a:xfrm rot="-4663980">
            <a:off x="6267471" y="2305412"/>
            <a:ext cx="497113" cy="1559570"/>
          </a:xfrm>
          <a:custGeom>
            <a:avLst/>
            <a:gdLst/>
            <a:ahLst/>
            <a:cxnLst/>
            <a:rect l="l" t="t" r="r" b="b"/>
            <a:pathLst>
              <a:path w="497113" h="1559570">
                <a:moveTo>
                  <a:pt x="0" y="0"/>
                </a:moveTo>
                <a:lnTo>
                  <a:pt x="497113" y="0"/>
                </a:lnTo>
                <a:lnTo>
                  <a:pt x="497113" y="1559570"/>
                </a:lnTo>
                <a:lnTo>
                  <a:pt x="0" y="1559570"/>
                </a:lnTo>
                <a:lnTo>
                  <a:pt x="0" y="0"/>
                </a:lnTo>
                <a:close/>
              </a:path>
            </a:pathLst>
          </a:custGeom>
          <a:blipFill>
            <a:blip r:embed="rId11">
              <a:extLst>
                <a:ext uri="{96DAC541-7B7A-43D3-8B79-37D633B846F1}">
                  <asvg:svgBlip xmlns:asvg="http://schemas.microsoft.com/office/drawing/2016/SVG/main" r:embed="rId12"/>
                </a:ext>
              </a:extLst>
            </a:blip>
            <a:stretch>
              <a:fillRect l="-386" r="-386"/>
            </a:stretch>
          </a:blipFill>
        </p:spPr>
        <p:txBody>
          <a:bodyPr/>
          <a:lstStyle/>
          <a:p>
            <a:endParaRPr lang="en-US"/>
          </a:p>
        </p:txBody>
      </p:sp>
      <p:sp>
        <p:nvSpPr>
          <p:cNvPr id="12" name="Freeform 12"/>
          <p:cNvSpPr/>
          <p:nvPr/>
        </p:nvSpPr>
        <p:spPr>
          <a:xfrm>
            <a:off x="1028700" y="3524250"/>
            <a:ext cx="9050102" cy="6191250"/>
          </a:xfrm>
          <a:custGeom>
            <a:avLst/>
            <a:gdLst/>
            <a:ahLst/>
            <a:cxnLst/>
            <a:rect l="l" t="t" r="r" b="b"/>
            <a:pathLst>
              <a:path w="9050102" h="6191250">
                <a:moveTo>
                  <a:pt x="0" y="0"/>
                </a:moveTo>
                <a:lnTo>
                  <a:pt x="9050102" y="0"/>
                </a:lnTo>
                <a:lnTo>
                  <a:pt x="9050102" y="6191250"/>
                </a:lnTo>
                <a:lnTo>
                  <a:pt x="0" y="6191250"/>
                </a:lnTo>
                <a:lnTo>
                  <a:pt x="0" y="0"/>
                </a:lnTo>
                <a:close/>
              </a:path>
            </a:pathLst>
          </a:custGeom>
          <a:blipFill>
            <a:blip r:embed="rId13">
              <a:extLst>
                <a:ext uri="{96DAC541-7B7A-43D3-8B79-37D633B846F1}">
                  <asvg:svgBlip xmlns:asvg="http://schemas.microsoft.com/office/drawing/2016/SVG/main" r:embed="rId14"/>
                </a:ext>
              </a:extLst>
            </a:blip>
            <a:stretch>
              <a:fillRect l="-45" r="-45"/>
            </a:stretch>
          </a:blipFill>
        </p:spPr>
        <p:txBody>
          <a:bodyPr/>
          <a:lstStyle/>
          <a:p>
            <a:endParaRPr lang="en-US"/>
          </a:p>
        </p:txBody>
      </p:sp>
      <p:sp>
        <p:nvSpPr>
          <p:cNvPr id="13" name="TextBox 13"/>
          <p:cNvSpPr txBox="1"/>
          <p:nvPr/>
        </p:nvSpPr>
        <p:spPr>
          <a:xfrm rot="900000">
            <a:off x="10053869" y="817392"/>
            <a:ext cx="3657124" cy="1266825"/>
          </a:xfrm>
          <a:prstGeom prst="rect">
            <a:avLst/>
          </a:prstGeom>
        </p:spPr>
        <p:txBody>
          <a:bodyPr lIns="0" tIns="0" rIns="0" bIns="0" rtlCol="0" anchor="t">
            <a:spAutoFit/>
          </a:bodyPr>
          <a:lstStyle/>
          <a:p>
            <a:pPr algn="ctr">
              <a:lnSpc>
                <a:spcPts val="6298"/>
              </a:lnSpc>
            </a:pPr>
            <a:r>
              <a:rPr lang="en-US" sz="4500" b="1">
                <a:solidFill>
                  <a:srgbClr val="000000"/>
                </a:solidFill>
                <a:latin typeface="Gaegu Bold"/>
                <a:ea typeface="Gaegu Bold"/>
                <a:cs typeface="Gaegu Bold"/>
                <a:sym typeface="Gaegu Bold"/>
              </a:rPr>
              <a:t>Limitations</a:t>
            </a:r>
          </a:p>
        </p:txBody>
      </p:sp>
      <p:sp>
        <p:nvSpPr>
          <p:cNvPr id="14" name="Freeform 14"/>
          <p:cNvSpPr/>
          <p:nvPr/>
        </p:nvSpPr>
        <p:spPr>
          <a:xfrm>
            <a:off x="11403201" y="3265369"/>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5">
              <a:extLst>
                <a:ext uri="{96DAC541-7B7A-43D3-8B79-37D633B846F1}">
                  <asvg:svgBlip xmlns:asvg="http://schemas.microsoft.com/office/drawing/2016/SVG/main" r:embed="rId6"/>
                </a:ext>
              </a:extLst>
            </a:blip>
            <a:stretch>
              <a:fillRect t="-208" b="-208"/>
            </a:stretch>
          </a:blipFill>
        </p:spPr>
        <p:txBody>
          <a:bodyPr/>
          <a:lstStyle/>
          <a:p>
            <a:endParaRPr lang="en-US"/>
          </a:p>
        </p:txBody>
      </p:sp>
      <p:sp>
        <p:nvSpPr>
          <p:cNvPr id="15" name="TextBox 15"/>
          <p:cNvSpPr txBox="1"/>
          <p:nvPr/>
        </p:nvSpPr>
        <p:spPr>
          <a:xfrm>
            <a:off x="11668040" y="9171032"/>
            <a:ext cx="640711" cy="342906"/>
          </a:xfrm>
          <a:prstGeom prst="rect">
            <a:avLst/>
          </a:prstGeom>
        </p:spPr>
        <p:txBody>
          <a:bodyPr lIns="0" tIns="0" rIns="0" bIns="0" rtlCol="0" anchor="t">
            <a:spAutoFit/>
          </a:bodyPr>
          <a:lstStyle/>
          <a:p>
            <a:pPr algn="ctr">
              <a:lnSpc>
                <a:spcPts val="2400"/>
              </a:lnSpc>
            </a:pPr>
            <a:r>
              <a:rPr lang="en-US" sz="3000" b="1">
                <a:solidFill>
                  <a:srgbClr val="000000"/>
                </a:solidFill>
                <a:latin typeface="Gaegu Bold"/>
                <a:ea typeface="Gaegu Bold"/>
                <a:cs typeface="Gaegu Bold"/>
                <a:sym typeface="Gaegu Bold"/>
              </a:rPr>
              <a:t>4</a:t>
            </a:r>
          </a:p>
        </p:txBody>
      </p:sp>
      <p:sp>
        <p:nvSpPr>
          <p:cNvPr id="16" name="Freeform 16"/>
          <p:cNvSpPr/>
          <p:nvPr/>
        </p:nvSpPr>
        <p:spPr>
          <a:xfrm>
            <a:off x="11403201" y="8703962"/>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5">
              <a:extLst>
                <a:ext uri="{96DAC541-7B7A-43D3-8B79-37D633B846F1}">
                  <asvg:svgBlip xmlns:asvg="http://schemas.microsoft.com/office/drawing/2016/SVG/main" r:embed="rId6"/>
                </a:ext>
              </a:extLst>
            </a:blip>
            <a:stretch>
              <a:fillRect t="-208" b="-208"/>
            </a:stretch>
          </a:blipFill>
        </p:spPr>
        <p:txBody>
          <a:bodyPr/>
          <a:lstStyle/>
          <a:p>
            <a:endParaRPr lang="en-US"/>
          </a:p>
        </p:txBody>
      </p:sp>
      <p:sp>
        <p:nvSpPr>
          <p:cNvPr id="17" name="Freeform 17"/>
          <p:cNvSpPr/>
          <p:nvPr/>
        </p:nvSpPr>
        <p:spPr>
          <a:xfrm rot="-4663980">
            <a:off x="13872748" y="1828940"/>
            <a:ext cx="497113" cy="1559570"/>
          </a:xfrm>
          <a:custGeom>
            <a:avLst/>
            <a:gdLst/>
            <a:ahLst/>
            <a:cxnLst/>
            <a:rect l="l" t="t" r="r" b="b"/>
            <a:pathLst>
              <a:path w="497113" h="1559570">
                <a:moveTo>
                  <a:pt x="0" y="0"/>
                </a:moveTo>
                <a:lnTo>
                  <a:pt x="497113" y="0"/>
                </a:lnTo>
                <a:lnTo>
                  <a:pt x="497113" y="1559570"/>
                </a:lnTo>
                <a:lnTo>
                  <a:pt x="0" y="1559570"/>
                </a:lnTo>
                <a:lnTo>
                  <a:pt x="0" y="0"/>
                </a:lnTo>
                <a:close/>
              </a:path>
            </a:pathLst>
          </a:custGeom>
          <a:blipFill>
            <a:blip r:embed="rId11">
              <a:extLst>
                <a:ext uri="{96DAC541-7B7A-43D3-8B79-37D633B846F1}">
                  <asvg:svgBlip xmlns:asvg="http://schemas.microsoft.com/office/drawing/2016/SVG/main" r:embed="rId12"/>
                </a:ext>
              </a:extLst>
            </a:blip>
            <a:stretch>
              <a:fillRect l="-386" r="-386"/>
            </a:stretch>
          </a:blipFill>
        </p:spPr>
        <p:txBody>
          <a:bodyPr/>
          <a:lstStyle/>
          <a:p>
            <a:endParaRPr lang="en-US"/>
          </a:p>
        </p:txBody>
      </p:sp>
      <p:sp>
        <p:nvSpPr>
          <p:cNvPr id="18" name="Freeform 18"/>
          <p:cNvSpPr/>
          <p:nvPr/>
        </p:nvSpPr>
        <p:spPr>
          <a:xfrm rot="-60000">
            <a:off x="12574090" y="3380724"/>
            <a:ext cx="5258405" cy="1300260"/>
          </a:xfrm>
          <a:custGeom>
            <a:avLst/>
            <a:gdLst/>
            <a:ahLst/>
            <a:cxnLst/>
            <a:rect l="l" t="t" r="r" b="b"/>
            <a:pathLst>
              <a:path w="5258405" h="1300260">
                <a:moveTo>
                  <a:pt x="0" y="0"/>
                </a:moveTo>
                <a:lnTo>
                  <a:pt x="5258405" y="0"/>
                </a:lnTo>
                <a:lnTo>
                  <a:pt x="5258405" y="1300260"/>
                </a:lnTo>
                <a:lnTo>
                  <a:pt x="0" y="1300260"/>
                </a:lnTo>
                <a:lnTo>
                  <a:pt x="0" y="0"/>
                </a:lnTo>
                <a:close/>
              </a:path>
            </a:pathLst>
          </a:custGeom>
          <a:blipFill>
            <a:blip r:embed="rId3">
              <a:extLst>
                <a:ext uri="{96DAC541-7B7A-43D3-8B79-37D633B846F1}">
                  <asvg:svgBlip xmlns:asvg="http://schemas.microsoft.com/office/drawing/2016/SVG/main" r:embed="rId4"/>
                </a:ext>
              </a:extLst>
            </a:blip>
            <a:stretch>
              <a:fillRect l="-176" r="-176"/>
            </a:stretch>
          </a:blipFill>
        </p:spPr>
        <p:txBody>
          <a:bodyPr/>
          <a:lstStyle/>
          <a:p>
            <a:endParaRPr lang="en-US"/>
          </a:p>
        </p:txBody>
      </p:sp>
      <p:sp>
        <p:nvSpPr>
          <p:cNvPr id="19" name="TextBox 19"/>
          <p:cNvSpPr txBox="1"/>
          <p:nvPr/>
        </p:nvSpPr>
        <p:spPr>
          <a:xfrm>
            <a:off x="13034464" y="5015848"/>
            <a:ext cx="4677881" cy="1400175"/>
          </a:xfrm>
          <a:prstGeom prst="rect">
            <a:avLst/>
          </a:prstGeom>
        </p:spPr>
        <p:txBody>
          <a:bodyPr lIns="0" tIns="0" rIns="0" bIns="0" rtlCol="0" anchor="t">
            <a:spAutoFit/>
          </a:bodyPr>
          <a:lstStyle/>
          <a:p>
            <a:pPr algn="ctr">
              <a:lnSpc>
                <a:spcPts val="3600"/>
              </a:lnSpc>
            </a:pPr>
            <a:r>
              <a:rPr lang="en-US" sz="3000" b="1">
                <a:solidFill>
                  <a:srgbClr val="000000"/>
                </a:solidFill>
                <a:latin typeface="Quicksand Bold"/>
                <a:ea typeface="Quicksand Bold"/>
                <a:cs typeface="Quicksand Bold"/>
                <a:sym typeface="Quicksand Bold"/>
              </a:rPr>
              <a:t>Systems are not user-friendly for healthcare providers.</a:t>
            </a:r>
          </a:p>
        </p:txBody>
      </p:sp>
      <p:sp>
        <p:nvSpPr>
          <p:cNvPr id="20" name="TextBox 20"/>
          <p:cNvSpPr txBox="1"/>
          <p:nvPr/>
        </p:nvSpPr>
        <p:spPr>
          <a:xfrm>
            <a:off x="13610119" y="7024130"/>
            <a:ext cx="4677881" cy="942975"/>
          </a:xfrm>
          <a:prstGeom prst="rect">
            <a:avLst/>
          </a:prstGeom>
        </p:spPr>
        <p:txBody>
          <a:bodyPr lIns="0" tIns="0" rIns="0" bIns="0" rtlCol="0" anchor="t">
            <a:spAutoFit/>
          </a:bodyPr>
          <a:lstStyle/>
          <a:p>
            <a:pPr algn="l">
              <a:lnSpc>
                <a:spcPts val="3600"/>
              </a:lnSpc>
            </a:pPr>
            <a:r>
              <a:rPr lang="en-US" sz="3000" b="1">
                <a:solidFill>
                  <a:srgbClr val="000000"/>
                </a:solidFill>
                <a:latin typeface="Quicksand Bold"/>
                <a:ea typeface="Quicksand Bold"/>
                <a:cs typeface="Quicksand Bold"/>
                <a:sym typeface="Quicksand Bold"/>
              </a:rPr>
              <a:t>Poor integration into clinical workflows.</a:t>
            </a:r>
          </a:p>
        </p:txBody>
      </p:sp>
      <p:sp>
        <p:nvSpPr>
          <p:cNvPr id="21" name="TextBox 21"/>
          <p:cNvSpPr txBox="1"/>
          <p:nvPr/>
        </p:nvSpPr>
        <p:spPr>
          <a:xfrm>
            <a:off x="11667539" y="5484459"/>
            <a:ext cx="640711" cy="342906"/>
          </a:xfrm>
          <a:prstGeom prst="rect">
            <a:avLst/>
          </a:prstGeom>
        </p:spPr>
        <p:txBody>
          <a:bodyPr lIns="0" tIns="0" rIns="0" bIns="0" rtlCol="0" anchor="t">
            <a:spAutoFit/>
          </a:bodyPr>
          <a:lstStyle/>
          <a:p>
            <a:pPr algn="ctr">
              <a:lnSpc>
                <a:spcPts val="2400"/>
              </a:lnSpc>
            </a:pPr>
            <a:r>
              <a:rPr lang="en-US" sz="3000" b="1">
                <a:solidFill>
                  <a:srgbClr val="000000"/>
                </a:solidFill>
                <a:latin typeface="Gaegu Bold"/>
                <a:ea typeface="Gaegu Bold"/>
                <a:cs typeface="Gaegu Bold"/>
                <a:sym typeface="Gaegu Bold"/>
              </a:rPr>
              <a:t>2</a:t>
            </a:r>
          </a:p>
        </p:txBody>
      </p:sp>
      <p:sp>
        <p:nvSpPr>
          <p:cNvPr id="22" name="TextBox 22"/>
          <p:cNvSpPr txBox="1"/>
          <p:nvPr/>
        </p:nvSpPr>
        <p:spPr>
          <a:xfrm>
            <a:off x="11668040" y="7395602"/>
            <a:ext cx="640711" cy="342906"/>
          </a:xfrm>
          <a:prstGeom prst="rect">
            <a:avLst/>
          </a:prstGeom>
        </p:spPr>
        <p:txBody>
          <a:bodyPr lIns="0" tIns="0" rIns="0" bIns="0" rtlCol="0" anchor="t">
            <a:spAutoFit/>
          </a:bodyPr>
          <a:lstStyle/>
          <a:p>
            <a:pPr algn="ctr">
              <a:lnSpc>
                <a:spcPts val="2400"/>
              </a:lnSpc>
            </a:pPr>
            <a:r>
              <a:rPr lang="en-US" sz="3000" b="1">
                <a:solidFill>
                  <a:srgbClr val="000000"/>
                </a:solidFill>
                <a:latin typeface="Gaegu Bold"/>
                <a:ea typeface="Gaegu Bold"/>
                <a:cs typeface="Gaegu Bold"/>
                <a:sym typeface="Gaegu Bold"/>
              </a:rPr>
              <a:t>3</a:t>
            </a:r>
          </a:p>
        </p:txBody>
      </p:sp>
      <p:sp>
        <p:nvSpPr>
          <p:cNvPr id="23" name="TextBox 23"/>
          <p:cNvSpPr txBox="1"/>
          <p:nvPr/>
        </p:nvSpPr>
        <p:spPr>
          <a:xfrm>
            <a:off x="1575051" y="3729339"/>
            <a:ext cx="7747467" cy="6192535"/>
          </a:xfrm>
          <a:prstGeom prst="rect">
            <a:avLst/>
          </a:prstGeom>
        </p:spPr>
        <p:txBody>
          <a:bodyPr lIns="0" tIns="0" rIns="0" bIns="0" rtlCol="0" anchor="t">
            <a:spAutoFit/>
          </a:bodyPr>
          <a:lstStyle/>
          <a:p>
            <a:pPr algn="ctr">
              <a:lnSpc>
                <a:spcPts val="4375"/>
              </a:lnSpc>
            </a:pPr>
            <a:r>
              <a:rPr lang="en-US" sz="3500">
                <a:solidFill>
                  <a:srgbClr val="000000"/>
                </a:solidFill>
                <a:latin typeface="Quicksand"/>
                <a:ea typeface="Quicksand"/>
                <a:cs typeface="Quicksand"/>
                <a:sym typeface="Quicksand"/>
              </a:rPr>
              <a:t>Existing heart failure prediction systems lack accuracy, usability, and integration with clinical workflows, making them inadequate for healthcare providers. This project addresses these gaps by developing a reliable, user-friendly, and accessible system for early risk prediction, enhancing decision-making and patient care.</a:t>
            </a:r>
          </a:p>
          <a:p>
            <a:pPr algn="l">
              <a:lnSpc>
                <a:spcPts val="4375"/>
              </a:lnSpc>
            </a:pPr>
            <a:endParaRPr lang="en-US" sz="3500">
              <a:solidFill>
                <a:srgbClr val="000000"/>
              </a:solidFill>
              <a:latin typeface="Quicksand"/>
              <a:ea typeface="Quicksand"/>
              <a:cs typeface="Quicksand"/>
              <a:sym typeface="Quicksand"/>
            </a:endParaRPr>
          </a:p>
        </p:txBody>
      </p:sp>
      <p:sp>
        <p:nvSpPr>
          <p:cNvPr id="24" name="TextBox 24"/>
          <p:cNvSpPr txBox="1"/>
          <p:nvPr/>
        </p:nvSpPr>
        <p:spPr>
          <a:xfrm>
            <a:off x="11668040" y="3705404"/>
            <a:ext cx="640711" cy="342906"/>
          </a:xfrm>
          <a:prstGeom prst="rect">
            <a:avLst/>
          </a:prstGeom>
        </p:spPr>
        <p:txBody>
          <a:bodyPr lIns="0" tIns="0" rIns="0" bIns="0" rtlCol="0" anchor="t">
            <a:spAutoFit/>
          </a:bodyPr>
          <a:lstStyle/>
          <a:p>
            <a:pPr algn="ctr">
              <a:lnSpc>
                <a:spcPts val="2400"/>
              </a:lnSpc>
            </a:pPr>
            <a:r>
              <a:rPr lang="en-US" sz="3000" b="1">
                <a:solidFill>
                  <a:srgbClr val="000000"/>
                </a:solidFill>
                <a:latin typeface="Gaegu Bold"/>
                <a:ea typeface="Gaegu Bold"/>
                <a:cs typeface="Gaegu Bold"/>
                <a:sym typeface="Gaegu Bold"/>
              </a:rPr>
              <a:t>1</a:t>
            </a:r>
          </a:p>
        </p:txBody>
      </p:sp>
      <p:sp>
        <p:nvSpPr>
          <p:cNvPr id="25" name="TextBox 25"/>
          <p:cNvSpPr txBox="1"/>
          <p:nvPr/>
        </p:nvSpPr>
        <p:spPr>
          <a:xfrm>
            <a:off x="13154447" y="3465317"/>
            <a:ext cx="4677881" cy="942975"/>
          </a:xfrm>
          <a:prstGeom prst="rect">
            <a:avLst/>
          </a:prstGeom>
        </p:spPr>
        <p:txBody>
          <a:bodyPr lIns="0" tIns="0" rIns="0" bIns="0" rtlCol="0" anchor="t">
            <a:spAutoFit/>
          </a:bodyPr>
          <a:lstStyle/>
          <a:p>
            <a:pPr algn="l">
              <a:lnSpc>
                <a:spcPts val="3600"/>
              </a:lnSpc>
            </a:pPr>
            <a:r>
              <a:rPr lang="en-US" sz="3000" b="1">
                <a:solidFill>
                  <a:srgbClr val="000000"/>
                </a:solidFill>
                <a:latin typeface="Quicksand Bold"/>
                <a:ea typeface="Quicksand Bold"/>
                <a:cs typeface="Quicksand Bold"/>
                <a:sym typeface="Quicksand Bold"/>
              </a:rPr>
              <a:t>Low accuracy leads to unreliable predictions.</a:t>
            </a:r>
          </a:p>
        </p:txBody>
      </p:sp>
      <p:sp>
        <p:nvSpPr>
          <p:cNvPr id="26" name="Freeform 26"/>
          <p:cNvSpPr/>
          <p:nvPr/>
        </p:nvSpPr>
        <p:spPr>
          <a:xfrm rot="-60000">
            <a:off x="12748116" y="8608170"/>
            <a:ext cx="5258405" cy="1300260"/>
          </a:xfrm>
          <a:custGeom>
            <a:avLst/>
            <a:gdLst/>
            <a:ahLst/>
            <a:cxnLst/>
            <a:rect l="l" t="t" r="r" b="b"/>
            <a:pathLst>
              <a:path w="5258405" h="1300260">
                <a:moveTo>
                  <a:pt x="0" y="0"/>
                </a:moveTo>
                <a:lnTo>
                  <a:pt x="5258405" y="0"/>
                </a:lnTo>
                <a:lnTo>
                  <a:pt x="5258405" y="1300260"/>
                </a:lnTo>
                <a:lnTo>
                  <a:pt x="0" y="1300260"/>
                </a:lnTo>
                <a:lnTo>
                  <a:pt x="0" y="0"/>
                </a:lnTo>
                <a:close/>
              </a:path>
            </a:pathLst>
          </a:custGeom>
          <a:blipFill>
            <a:blip r:embed="rId3">
              <a:extLst>
                <a:ext uri="{96DAC541-7B7A-43D3-8B79-37D633B846F1}">
                  <asvg:svgBlip xmlns:asvg="http://schemas.microsoft.com/office/drawing/2016/SVG/main" r:embed="rId4"/>
                </a:ext>
              </a:extLst>
            </a:blip>
            <a:stretch>
              <a:fillRect l="-176" r="-176"/>
            </a:stretch>
          </a:blipFill>
        </p:spPr>
        <p:txBody>
          <a:bodyPr/>
          <a:lstStyle/>
          <a:p>
            <a:endParaRPr lang="en-US"/>
          </a:p>
        </p:txBody>
      </p:sp>
      <p:sp>
        <p:nvSpPr>
          <p:cNvPr id="27" name="TextBox 27"/>
          <p:cNvSpPr txBox="1"/>
          <p:nvPr/>
        </p:nvSpPr>
        <p:spPr>
          <a:xfrm>
            <a:off x="13154113" y="8772525"/>
            <a:ext cx="4677881" cy="942975"/>
          </a:xfrm>
          <a:prstGeom prst="rect">
            <a:avLst/>
          </a:prstGeom>
        </p:spPr>
        <p:txBody>
          <a:bodyPr lIns="0" tIns="0" rIns="0" bIns="0" rtlCol="0" anchor="t">
            <a:spAutoFit/>
          </a:bodyPr>
          <a:lstStyle/>
          <a:p>
            <a:pPr algn="ctr">
              <a:lnSpc>
                <a:spcPts val="3600"/>
              </a:lnSpc>
            </a:pPr>
            <a:r>
              <a:rPr lang="en-US" sz="3000" b="1">
                <a:solidFill>
                  <a:srgbClr val="000000"/>
                </a:solidFill>
                <a:latin typeface="Quicksand Bold"/>
                <a:ea typeface="Quicksand Bold"/>
                <a:cs typeface="Quicksand Bold"/>
                <a:sym typeface="Quicksand Bold"/>
              </a:rPr>
              <a:t>Limited consideration of diverse patient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AE5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txBody>
            <a:bodyPr/>
            <a:lstStyle/>
            <a:p>
              <a:endParaRPr lang="en-US"/>
            </a:p>
          </p:txBody>
        </p:sp>
      </p:grpSp>
      <p:sp>
        <p:nvSpPr>
          <p:cNvPr id="4" name="Freeform 4"/>
          <p:cNvSpPr/>
          <p:nvPr/>
        </p:nvSpPr>
        <p:spPr>
          <a:xfrm rot="366731" flipV="1">
            <a:off x="1896461" y="386479"/>
            <a:ext cx="14495077" cy="9514041"/>
          </a:xfrm>
          <a:custGeom>
            <a:avLst/>
            <a:gdLst/>
            <a:ahLst/>
            <a:cxnLst/>
            <a:rect l="l" t="t" r="r" b="b"/>
            <a:pathLst>
              <a:path w="14495077" h="9514041">
                <a:moveTo>
                  <a:pt x="0" y="9514041"/>
                </a:moveTo>
                <a:lnTo>
                  <a:pt x="14495077" y="9514041"/>
                </a:lnTo>
                <a:lnTo>
                  <a:pt x="14495077" y="0"/>
                </a:lnTo>
                <a:lnTo>
                  <a:pt x="0" y="0"/>
                </a:lnTo>
                <a:lnTo>
                  <a:pt x="0" y="9514041"/>
                </a:lnTo>
                <a:close/>
              </a:path>
            </a:pathLst>
          </a:custGeom>
          <a:blipFill>
            <a:blip r:embed="rId3">
              <a:extLst>
                <a:ext uri="{96DAC541-7B7A-43D3-8B79-37D633B846F1}">
                  <asvg:svgBlip xmlns:asvg="http://schemas.microsoft.com/office/drawing/2016/SVG/main" r:embed="rId4"/>
                </a:ext>
              </a:extLst>
            </a:blip>
            <a:stretch>
              <a:fillRect l="-393" r="-393"/>
            </a:stretch>
          </a:blipFill>
        </p:spPr>
        <p:txBody>
          <a:bodyPr/>
          <a:lstStyle/>
          <a:p>
            <a:endParaRPr lang="en-US"/>
          </a:p>
        </p:txBody>
      </p:sp>
      <p:sp>
        <p:nvSpPr>
          <p:cNvPr id="5" name="TextBox 5"/>
          <p:cNvSpPr txBox="1"/>
          <p:nvPr/>
        </p:nvSpPr>
        <p:spPr>
          <a:xfrm>
            <a:off x="2217024" y="2273463"/>
            <a:ext cx="13464363" cy="4264750"/>
          </a:xfrm>
          <a:prstGeom prst="rect">
            <a:avLst/>
          </a:prstGeom>
        </p:spPr>
        <p:txBody>
          <a:bodyPr lIns="0" tIns="0" rIns="0" bIns="0" rtlCol="0" anchor="t">
            <a:spAutoFit/>
          </a:bodyPr>
          <a:lstStyle/>
          <a:p>
            <a:pPr algn="ctr">
              <a:lnSpc>
                <a:spcPts val="15360"/>
              </a:lnSpc>
            </a:pPr>
            <a:r>
              <a:rPr lang="en-US" sz="10971">
                <a:solidFill>
                  <a:srgbClr val="000000"/>
                </a:solidFill>
                <a:latin typeface="Blueberry"/>
                <a:ea typeface="Blueberry"/>
                <a:cs typeface="Blueberry"/>
                <a:sym typeface="Blueberry"/>
              </a:rPr>
              <a:t>Project </a:t>
            </a:r>
          </a:p>
          <a:p>
            <a:pPr algn="ctr">
              <a:lnSpc>
                <a:spcPts val="15360"/>
              </a:lnSpc>
            </a:pPr>
            <a:r>
              <a:rPr lang="en-US" sz="10971">
                <a:solidFill>
                  <a:srgbClr val="000000"/>
                </a:solidFill>
                <a:latin typeface="Blueberry"/>
                <a:ea typeface="Blueberry"/>
                <a:cs typeface="Blueberry"/>
                <a:sym typeface="Blueberry"/>
              </a:rPr>
              <a:t>Objectives</a:t>
            </a:r>
          </a:p>
        </p:txBody>
      </p:sp>
      <p:sp>
        <p:nvSpPr>
          <p:cNvPr id="6" name="Freeform 6"/>
          <p:cNvSpPr/>
          <p:nvPr/>
        </p:nvSpPr>
        <p:spPr>
          <a:xfrm rot="1070878">
            <a:off x="7265054" y="6452386"/>
            <a:ext cx="3757892" cy="1735463"/>
          </a:xfrm>
          <a:custGeom>
            <a:avLst/>
            <a:gdLst/>
            <a:ahLst/>
            <a:cxnLst/>
            <a:rect l="l" t="t" r="r" b="b"/>
            <a:pathLst>
              <a:path w="3757892" h="1735463">
                <a:moveTo>
                  <a:pt x="0" y="0"/>
                </a:moveTo>
                <a:lnTo>
                  <a:pt x="3757892" y="0"/>
                </a:lnTo>
                <a:lnTo>
                  <a:pt x="3757892" y="1735463"/>
                </a:lnTo>
                <a:lnTo>
                  <a:pt x="0" y="1735463"/>
                </a:lnTo>
                <a:lnTo>
                  <a:pt x="0" y="0"/>
                </a:lnTo>
                <a:close/>
              </a:path>
            </a:pathLst>
          </a:custGeom>
          <a:blipFill>
            <a:blip r:embed="rId5">
              <a:extLst>
                <a:ext uri="{96DAC541-7B7A-43D3-8B79-37D633B846F1}">
                  <asvg:svgBlip xmlns:asvg="http://schemas.microsoft.com/office/drawing/2016/SVG/main" r:embed="rId6"/>
                </a:ext>
              </a:extLst>
            </a:blip>
            <a:stretch>
              <a:fillRect t="-159" b="-159"/>
            </a:stretch>
          </a:blipFill>
        </p:spPr>
        <p:txBody>
          <a:bodyPr/>
          <a:lstStyle/>
          <a:p>
            <a:endParaRPr lang="en-US"/>
          </a:p>
        </p:txBody>
      </p:sp>
      <p:sp>
        <p:nvSpPr>
          <p:cNvPr id="7" name="Freeform 7"/>
          <p:cNvSpPr/>
          <p:nvPr/>
        </p:nvSpPr>
        <p:spPr>
          <a:xfrm rot="2699999">
            <a:off x="1116249" y="1521054"/>
            <a:ext cx="1896001" cy="2722717"/>
          </a:xfrm>
          <a:custGeom>
            <a:avLst/>
            <a:gdLst/>
            <a:ahLst/>
            <a:cxnLst/>
            <a:rect l="l" t="t" r="r" b="b"/>
            <a:pathLst>
              <a:path w="1896001" h="2722717">
                <a:moveTo>
                  <a:pt x="0" y="0"/>
                </a:moveTo>
                <a:lnTo>
                  <a:pt x="1896001" y="0"/>
                </a:lnTo>
                <a:lnTo>
                  <a:pt x="1896001" y="2722717"/>
                </a:lnTo>
                <a:lnTo>
                  <a:pt x="0" y="2722717"/>
                </a:lnTo>
                <a:lnTo>
                  <a:pt x="0" y="0"/>
                </a:lnTo>
                <a:close/>
              </a:path>
            </a:pathLst>
          </a:custGeom>
          <a:blipFill>
            <a:blip r:embed="rId7">
              <a:extLst>
                <a:ext uri="{96DAC541-7B7A-43D3-8B79-37D633B846F1}">
                  <asvg:svgBlip xmlns:asvg="http://schemas.microsoft.com/office/drawing/2016/SVG/main" r:embed="rId8"/>
                </a:ext>
              </a:extLst>
            </a:blip>
            <a:stretch>
              <a:fillRect l="-210" r="-210"/>
            </a:stretch>
          </a:blipFill>
        </p:spPr>
        <p:txBody>
          <a:bodyPr/>
          <a:lstStyle/>
          <a:p>
            <a:endParaRPr lang="en-US"/>
          </a:p>
        </p:txBody>
      </p:sp>
      <p:sp>
        <p:nvSpPr>
          <p:cNvPr id="8" name="Freeform 8"/>
          <p:cNvSpPr/>
          <p:nvPr/>
        </p:nvSpPr>
        <p:spPr>
          <a:xfrm>
            <a:off x="16093738" y="-807951"/>
            <a:ext cx="1526217" cy="4114800"/>
          </a:xfrm>
          <a:custGeom>
            <a:avLst/>
            <a:gdLst/>
            <a:ahLst/>
            <a:cxnLst/>
            <a:rect l="l" t="t" r="r" b="b"/>
            <a:pathLst>
              <a:path w="1526217" h="4114800">
                <a:moveTo>
                  <a:pt x="0" y="0"/>
                </a:moveTo>
                <a:lnTo>
                  <a:pt x="1526217" y="0"/>
                </a:lnTo>
                <a:lnTo>
                  <a:pt x="15262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239" r="-239"/>
            </a:stretch>
          </a:blipFill>
        </p:spPr>
        <p:txBody>
          <a:bodyPr/>
          <a:lstStyle/>
          <a:p>
            <a:endParaRPr lang="en-US"/>
          </a:p>
        </p:txBody>
      </p:sp>
      <p:sp>
        <p:nvSpPr>
          <p:cNvPr id="9" name="Freeform 9"/>
          <p:cNvSpPr/>
          <p:nvPr/>
        </p:nvSpPr>
        <p:spPr>
          <a:xfrm>
            <a:off x="2618688" y="7320117"/>
            <a:ext cx="2157048" cy="2129595"/>
          </a:xfrm>
          <a:custGeom>
            <a:avLst/>
            <a:gdLst/>
            <a:ahLst/>
            <a:cxnLst/>
            <a:rect l="l" t="t" r="r" b="b"/>
            <a:pathLst>
              <a:path w="2157048" h="2129595">
                <a:moveTo>
                  <a:pt x="0" y="0"/>
                </a:moveTo>
                <a:lnTo>
                  <a:pt x="2157048" y="0"/>
                </a:lnTo>
                <a:lnTo>
                  <a:pt x="2157048" y="2129595"/>
                </a:lnTo>
                <a:lnTo>
                  <a:pt x="0" y="2129595"/>
                </a:lnTo>
                <a:lnTo>
                  <a:pt x="0" y="0"/>
                </a:lnTo>
                <a:close/>
              </a:path>
            </a:pathLst>
          </a:custGeom>
          <a:blipFill>
            <a:blip r:embed="rId11">
              <a:extLst>
                <a:ext uri="{96DAC541-7B7A-43D3-8B79-37D633B846F1}">
                  <asvg:svgBlip xmlns:asvg="http://schemas.microsoft.com/office/drawing/2016/SVG/main" r:embed="rId12"/>
                </a:ext>
              </a:extLst>
            </a:blip>
            <a:stretch>
              <a:fillRect l="-24" r="-24"/>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1285</Words>
  <Application>Microsoft Office PowerPoint</Application>
  <PresentationFormat>Custom</PresentationFormat>
  <Paragraphs>242</Paragraphs>
  <Slides>50</Slides>
  <Notes>1</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50</vt:i4>
      </vt:variant>
    </vt:vector>
  </HeadingPairs>
  <TitlesOfParts>
    <vt:vector size="78" baseType="lpstr">
      <vt:lpstr>Quicksand Bold</vt:lpstr>
      <vt:lpstr>Inter Bold</vt:lpstr>
      <vt:lpstr>Quicksand</vt:lpstr>
      <vt:lpstr>Lato</vt:lpstr>
      <vt:lpstr>Cy Grotesk Key Bold</vt:lpstr>
      <vt:lpstr>Glacial Indifference Bold</vt:lpstr>
      <vt:lpstr>Hero</vt:lpstr>
      <vt:lpstr>Arial</vt:lpstr>
      <vt:lpstr>Arimo Bold</vt:lpstr>
      <vt:lpstr>TT Commons Pro</vt:lpstr>
      <vt:lpstr>TAN Headline</vt:lpstr>
      <vt:lpstr>Calibri (MS) Italics</vt:lpstr>
      <vt:lpstr>Rubik One</vt:lpstr>
      <vt:lpstr>Montserrat Bold</vt:lpstr>
      <vt:lpstr>Opun Medium</vt:lpstr>
      <vt:lpstr>Canva Sans Bold</vt:lpstr>
      <vt:lpstr>Lato Heavy</vt:lpstr>
      <vt:lpstr>Genty Sans</vt:lpstr>
      <vt:lpstr>Blueberry</vt:lpstr>
      <vt:lpstr>Gaegu Bold</vt:lpstr>
      <vt:lpstr>Consolas Bold</vt:lpstr>
      <vt:lpstr>Alata</vt:lpstr>
      <vt:lpstr>Calibri (MS)</vt:lpstr>
      <vt:lpstr>Poppins</vt:lpstr>
      <vt:lpstr>Calibri (MS) Bold</vt:lpstr>
      <vt:lpstr>Opun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failure_presentation_v2.pptx.pptx</dc:title>
  <cp:lastModifiedBy>Ahmed Mohamed Elroby Esmail</cp:lastModifiedBy>
  <cp:revision>2</cp:revision>
  <dcterms:created xsi:type="dcterms:W3CDTF">2006-08-16T00:00:00Z</dcterms:created>
  <dcterms:modified xsi:type="dcterms:W3CDTF">2025-06-10T20:23:04Z</dcterms:modified>
  <dc:identifier>DAGp9BEdX2Y</dc:identifier>
</cp:coreProperties>
</file>